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5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08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05" r:id="rId41"/>
    <p:sldId id="294" r:id="rId42"/>
    <p:sldId id="293" r:id="rId43"/>
    <p:sldId id="306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Lato" panose="020B0604020202020204" charset="-94"/>
      <p:regular r:id="rId58"/>
      <p:bold r:id="rId59"/>
      <p:italic r:id="rId60"/>
      <p:boldItalic r:id="rId61"/>
    </p:embeddedFont>
    <p:embeddedFont>
      <p:font typeface="Lato Black" panose="020B0604020202020204" charset="-94"/>
      <p:bold r:id="rId62"/>
      <p:boldItalic r:id="rId63"/>
    </p:embeddedFont>
    <p:embeddedFont>
      <p:font typeface="Lato Light" panose="020B0604020202020204" charset="-94"/>
      <p:regular r:id="rId64"/>
      <p:bold r:id="rId65"/>
      <p:italic r:id="rId66"/>
      <p:boldItalic r:id="rId67"/>
    </p:embeddedFont>
    <p:embeddedFont>
      <p:font typeface="Open Sans Light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jb+NZbtXBnwG4Zf8ENOEIMTbPr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02173D-1CAD-4071-974A-0E892D273A78}">
  <a:tblStyle styleId="{7902173D-1CAD-4071-974A-0E892D273A7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62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95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424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6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Footer">
  <p:cSld name="No Foo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/>
          <p:nvPr/>
        </p:nvSpPr>
        <p:spPr>
          <a:xfrm>
            <a:off x="4338955" y="6266986"/>
            <a:ext cx="3535857" cy="50180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Slide">
  <p:cSld name="General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5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48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/>
          <p:nvPr/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6924548" y="2728276"/>
            <a:ext cx="4805996" cy="140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000000"/>
                </a:solidFill>
              </a:rPr>
              <a:t>Stardust Language Course</a:t>
            </a: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1" y="590635"/>
            <a:ext cx="5478085" cy="6276841"/>
          </a:xfrm>
          <a:custGeom>
            <a:avLst/>
            <a:gdLst/>
            <a:ahLst/>
            <a:cxnLst/>
            <a:rect l="l" t="t" r="r" b="b"/>
            <a:pathLst>
              <a:path w="5478085" h="6276841" extrusionOk="0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4">
            <a:alphaModFix/>
          </a:blip>
          <a:srcRect b="1322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 extrusionOk="0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2043" y="0"/>
            <a:ext cx="685799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Yazılımın  Gereksinimleri</a:t>
            </a:r>
            <a:endParaRPr sz="4800"/>
          </a:p>
        </p:txBody>
      </p:sp>
      <p:sp>
        <p:nvSpPr>
          <p:cNvPr id="214" name="Google Shape;214;p10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 rot="10800000">
            <a:off x="9016005" y="5367908"/>
            <a:ext cx="3175996" cy="1490093"/>
          </a:xfrm>
          <a:custGeom>
            <a:avLst/>
            <a:gdLst/>
            <a:ahLst/>
            <a:cxnLst/>
            <a:rect l="l" t="t" r="r" b="b"/>
            <a:pathLst>
              <a:path w="3175996" h="1490093" extrusionOk="0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0" y="5367908"/>
            <a:ext cx="9566296" cy="1490093"/>
          </a:xfrm>
          <a:custGeom>
            <a:avLst/>
            <a:gdLst/>
            <a:ahLst/>
            <a:cxnLst/>
            <a:rect l="l" t="t" r="r" b="b"/>
            <a:pathLst>
              <a:path w="9566296" h="1490093" extrusionOk="0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595959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Neden Mobil Kayıt Sistemi ?</a:t>
            </a:r>
            <a:endParaRPr/>
          </a:p>
        </p:txBody>
      </p:sp>
      <p:grpSp>
        <p:nvGrpSpPr>
          <p:cNvPr id="223" name="Google Shape;223;p11"/>
          <p:cNvGrpSpPr/>
          <p:nvPr/>
        </p:nvGrpSpPr>
        <p:grpSpPr>
          <a:xfrm>
            <a:off x="913968" y="1086453"/>
            <a:ext cx="10364063" cy="3195001"/>
            <a:chOff x="75768" y="442986"/>
            <a:chExt cx="10364063" cy="3195001"/>
          </a:xfrm>
        </p:grpSpPr>
        <p:sp>
          <p:nvSpPr>
            <p:cNvPr id="224" name="Google Shape;224;p11"/>
            <p:cNvSpPr/>
            <p:nvPr/>
          </p:nvSpPr>
          <p:spPr>
            <a:xfrm>
              <a:off x="679050" y="442986"/>
              <a:ext cx="1887187" cy="1887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1081237" y="845174"/>
              <a:ext cx="1082812" cy="10828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75768" y="2917987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 txBox="1"/>
            <p:nvPr/>
          </p:nvSpPr>
          <p:spPr>
            <a:xfrm>
              <a:off x="75768" y="2917987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KAYIT YAPIMINI KOLAYLAŞTIRMAK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314206" y="442986"/>
              <a:ext cx="1887187" cy="1887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716393" y="845174"/>
              <a:ext cx="1082812" cy="10828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710925" y="2917987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 txBox="1"/>
            <p:nvPr/>
          </p:nvSpPr>
          <p:spPr>
            <a:xfrm>
              <a:off x="3710925" y="2917987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MALIYETLERI DÜŞÜRMEK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7949362" y="442986"/>
              <a:ext cx="1887187" cy="18871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8351550" y="845174"/>
              <a:ext cx="1082812" cy="108281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7346081" y="2917987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1"/>
            <p:cNvSpPr txBox="1"/>
            <p:nvPr/>
          </p:nvSpPr>
          <p:spPr>
            <a:xfrm>
              <a:off x="7346081" y="2917987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KULLANICININ GEREKLI BILGILERE ULAŞIMINI KOLAYLAŞTIRMAK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/>
          <p:nvPr/>
        </p:nvSpPr>
        <p:spPr>
          <a:xfrm>
            <a:off x="0" y="5367908"/>
            <a:ext cx="9161029" cy="1490093"/>
          </a:xfrm>
          <a:custGeom>
            <a:avLst/>
            <a:gdLst/>
            <a:ahLst/>
            <a:cxnLst/>
            <a:rect l="l" t="t" r="r" b="b"/>
            <a:pathLst>
              <a:path w="9161029" h="1490093" extrusionOk="0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 txBox="1">
            <a:spLocks noGrp="1"/>
          </p:cNvSpPr>
          <p:nvPr>
            <p:ph type="title"/>
          </p:nvPr>
        </p:nvSpPr>
        <p:spPr>
          <a:xfrm>
            <a:off x="455687" y="5564788"/>
            <a:ext cx="8249653" cy="109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Müşteri Fonksiyonel Olmayan İstekleri</a:t>
            </a:r>
            <a:endParaRPr sz="3959"/>
          </a:p>
        </p:txBody>
      </p:sp>
      <p:sp>
        <p:nvSpPr>
          <p:cNvPr id="242" name="Google Shape;242;p12"/>
          <p:cNvSpPr/>
          <p:nvPr/>
        </p:nvSpPr>
        <p:spPr>
          <a:xfrm>
            <a:off x="8763037" y="5367908"/>
            <a:ext cx="3428963" cy="1490093"/>
          </a:xfrm>
          <a:custGeom>
            <a:avLst/>
            <a:gdLst/>
            <a:ahLst/>
            <a:cxnLst/>
            <a:rect l="l" t="t" r="r" b="b"/>
            <a:pathLst>
              <a:path w="3428963" h="1490093" extrusionOk="0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12"/>
          <p:cNvGrpSpPr/>
          <p:nvPr/>
        </p:nvGrpSpPr>
        <p:grpSpPr>
          <a:xfrm>
            <a:off x="838199" y="646657"/>
            <a:ext cx="10725443" cy="4080087"/>
            <a:chOff x="0" y="3190"/>
            <a:chExt cx="10725443" cy="4080087"/>
          </a:xfrm>
        </p:grpSpPr>
        <p:sp>
          <p:nvSpPr>
            <p:cNvPr id="244" name="Google Shape;244;p12"/>
            <p:cNvSpPr/>
            <p:nvPr/>
          </p:nvSpPr>
          <p:spPr>
            <a:xfrm>
              <a:off x="0" y="3190"/>
              <a:ext cx="10725443" cy="679482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205543" y="156073"/>
              <a:ext cx="373715" cy="37371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784802" y="3190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 txBox="1"/>
            <p:nvPr/>
          </p:nvSpPr>
          <p:spPr>
            <a:xfrm>
              <a:off x="784802" y="3190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900" tIns="71900" rIns="71900" bIns="7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Hızlı</a:t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0" y="852543"/>
              <a:ext cx="10725443" cy="679482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205543" y="1005427"/>
              <a:ext cx="373715" cy="37371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784802" y="852543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 txBox="1"/>
            <p:nvPr/>
          </p:nvSpPr>
          <p:spPr>
            <a:xfrm>
              <a:off x="784802" y="852543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900" tIns="71900" rIns="71900" bIns="7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Güvenilir</a:t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0" y="1701897"/>
              <a:ext cx="10725443" cy="679482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205543" y="1854781"/>
              <a:ext cx="373715" cy="37371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84802" y="1701897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 txBox="1"/>
            <p:nvPr/>
          </p:nvSpPr>
          <p:spPr>
            <a:xfrm>
              <a:off x="784802" y="1701897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900" tIns="71900" rIns="71900" bIns="7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Kullanıcı Dostu</a:t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0" y="2551251"/>
              <a:ext cx="10725443" cy="679482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205543" y="2704134"/>
              <a:ext cx="373715" cy="3737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84802" y="2551251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2"/>
            <p:cNvSpPr txBox="1"/>
            <p:nvPr/>
          </p:nvSpPr>
          <p:spPr>
            <a:xfrm>
              <a:off x="784802" y="2551251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900" tIns="71900" rIns="71900" bIns="7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Sürekli bakım gerektirmeyen</a:t>
              </a: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0" y="3403795"/>
              <a:ext cx="10725443" cy="679482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205543" y="3553488"/>
              <a:ext cx="373715" cy="37371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84802" y="3400604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2"/>
            <p:cNvSpPr txBox="1"/>
            <p:nvPr/>
          </p:nvSpPr>
          <p:spPr>
            <a:xfrm>
              <a:off x="784802" y="3400604"/>
              <a:ext cx="9940640" cy="6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1900" tIns="71900" rIns="71900" bIns="71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Kapsamlı</a:t>
              </a:r>
              <a:endParaRPr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</a:rPr>
              <a:t>Sistem Özelliklerinin Belirlenmesi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70" name="Google Shape;270;p13"/>
          <p:cNvSpPr txBox="1">
            <a:spLocks noGrp="1"/>
          </p:cNvSpPr>
          <p:nvPr>
            <p:ph type="body" idx="1"/>
          </p:nvPr>
        </p:nvSpPr>
        <p:spPr>
          <a:xfrm>
            <a:off x="643468" y="2638044"/>
            <a:ext cx="3363974" cy="34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Dil eğitimi veren kurumun istekleri</a:t>
            </a:r>
            <a:endParaRPr sz="2000"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Kayıt elemanı, öğrenci ve öğretmenin isteklerinin belirtilmesi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71" name="Google Shape;27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5876" y="1197981"/>
            <a:ext cx="4849368" cy="325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14"/>
          <p:cNvCxnSpPr/>
          <p:nvPr/>
        </p:nvCxnSpPr>
        <p:spPr>
          <a:xfrm>
            <a:off x="6098205" y="2171700"/>
            <a:ext cx="0" cy="468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8" name="Google Shape;278;p14"/>
          <p:cNvSpPr/>
          <p:nvPr/>
        </p:nvSpPr>
        <p:spPr>
          <a:xfrm rot="5400000">
            <a:off x="5810453" y="2032122"/>
            <a:ext cx="573735" cy="49459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 txBox="1"/>
          <p:nvPr/>
        </p:nvSpPr>
        <p:spPr>
          <a:xfrm>
            <a:off x="1306290" y="5080891"/>
            <a:ext cx="4653009" cy="8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spAutoFit/>
          </a:bodyPr>
          <a:lstStyle/>
          <a:p>
            <a:pPr marL="0" marR="0" lvl="0" indent="0" algn="r" rtl="0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Sistem analistlerinin hazırladığı gereksinim raporları incelendi.</a:t>
            </a:r>
            <a:endParaRPr/>
          </a:p>
          <a:p>
            <a:pPr marL="0" marR="0" lvl="0" indent="0" algn="r" rtl="0">
              <a:lnSpc>
                <a:spcPct val="168333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Tasarıma nelerin dahil edilip hangi özelliklerin kesin olması gerektiği kararlaştırıldı.</a:t>
            </a:r>
            <a:endParaRPr/>
          </a:p>
        </p:txBody>
      </p:sp>
      <p:sp>
        <p:nvSpPr>
          <p:cNvPr id="280" name="Google Shape;280;p14"/>
          <p:cNvSpPr txBox="1"/>
          <p:nvPr/>
        </p:nvSpPr>
        <p:spPr>
          <a:xfrm>
            <a:off x="4598531" y="4491767"/>
            <a:ext cx="915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10.03.2020</a:t>
            </a:r>
            <a:endParaRPr sz="1100" b="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1" name="Google Shape;281;p14"/>
          <p:cNvSpPr txBox="1"/>
          <p:nvPr/>
        </p:nvSpPr>
        <p:spPr>
          <a:xfrm>
            <a:off x="2619078" y="4770941"/>
            <a:ext cx="28950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Gereksinim &amp; Tasarım Temel Kararları</a:t>
            </a:r>
            <a:endParaRPr sz="1200" b="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6532943" y="2737741"/>
            <a:ext cx="3549347" cy="59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spAutoFit/>
          </a:bodyPr>
          <a:lstStyle/>
          <a:p>
            <a:pPr marL="0" marR="0" lvl="0" indent="0" algn="l" rtl="0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Proje’nin detaylarının müşteriden alınması ve projenin takım tarafından kabul edilmesi.</a:t>
            </a:r>
            <a:endParaRPr/>
          </a:p>
        </p:txBody>
      </p:sp>
      <p:sp>
        <p:nvSpPr>
          <p:cNvPr id="283" name="Google Shape;283;p14"/>
          <p:cNvSpPr txBox="1"/>
          <p:nvPr/>
        </p:nvSpPr>
        <p:spPr>
          <a:xfrm>
            <a:off x="6591729" y="2148617"/>
            <a:ext cx="915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19.02.2020</a:t>
            </a:r>
            <a:endParaRPr sz="1100" b="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6591729" y="2427791"/>
            <a:ext cx="29429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Müşteri Görüşmesi ve İsteğin Alınması</a:t>
            </a:r>
            <a:endParaRPr sz="1200" b="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5" name="Google Shape;285;p14"/>
          <p:cNvSpPr/>
          <p:nvPr/>
        </p:nvSpPr>
        <p:spPr>
          <a:xfrm rot="5400000">
            <a:off x="5810453" y="4351644"/>
            <a:ext cx="573735" cy="49459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5979019" y="2150376"/>
            <a:ext cx="258091" cy="2580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6007177" y="4471478"/>
            <a:ext cx="203148" cy="279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3673914" y="241509"/>
            <a:ext cx="4844193" cy="72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Toplantı Raporları</a:t>
            </a:r>
            <a:endParaRPr sz="44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14"/>
          <p:cNvSpPr/>
          <p:nvPr/>
        </p:nvSpPr>
        <p:spPr>
          <a:xfrm>
            <a:off x="5718037" y="1235334"/>
            <a:ext cx="776519" cy="4571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650" tIns="22825" rIns="45650" bIns="228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3908650" y="817417"/>
            <a:ext cx="4395309" cy="377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Stardust Language Course Information System</a:t>
            </a:r>
            <a:endParaRPr sz="155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15"/>
          <p:cNvCxnSpPr/>
          <p:nvPr/>
        </p:nvCxnSpPr>
        <p:spPr>
          <a:xfrm>
            <a:off x="6104371" y="0"/>
            <a:ext cx="4986" cy="685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15"/>
          <p:cNvSpPr/>
          <p:nvPr/>
        </p:nvSpPr>
        <p:spPr>
          <a:xfrm rot="5400000">
            <a:off x="5821604" y="4912482"/>
            <a:ext cx="573735" cy="49459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2083726" y="3507437"/>
            <a:ext cx="3549347" cy="8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spAutoFit/>
          </a:bodyPr>
          <a:lstStyle/>
          <a:p>
            <a:pPr marL="0" marR="0" lvl="0" indent="0" algn="r" rtl="0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Pandemi sonrası yol haritası gözden geçirildi. </a:t>
            </a:r>
            <a:endParaRPr/>
          </a:p>
          <a:p>
            <a:pPr marL="0" marR="0" lvl="0" indent="0" algn="r" rtl="0">
              <a:lnSpc>
                <a:spcPct val="168333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İş paylaşımları uzaktan yapılabilicek şekilde güncellendi. </a:t>
            </a:r>
            <a:endParaRPr/>
          </a:p>
        </p:txBody>
      </p:sp>
      <p:sp>
        <p:nvSpPr>
          <p:cNvPr id="299" name="Google Shape;299;p15"/>
          <p:cNvSpPr txBox="1"/>
          <p:nvPr/>
        </p:nvSpPr>
        <p:spPr>
          <a:xfrm>
            <a:off x="4609682" y="2918313"/>
            <a:ext cx="915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26.03.2019</a:t>
            </a:r>
            <a:endParaRPr/>
          </a:p>
        </p:txBody>
      </p:sp>
      <p:sp>
        <p:nvSpPr>
          <p:cNvPr id="300" name="Google Shape;300;p15"/>
          <p:cNvSpPr txBox="1"/>
          <p:nvPr/>
        </p:nvSpPr>
        <p:spPr>
          <a:xfrm>
            <a:off x="3520216" y="3197487"/>
            <a:ext cx="20051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Durum Değerlendirilmesi</a:t>
            </a:r>
            <a:endParaRPr sz="1200" b="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1" name="Google Shape;301;p15"/>
          <p:cNvSpPr txBox="1"/>
          <p:nvPr/>
        </p:nvSpPr>
        <p:spPr>
          <a:xfrm>
            <a:off x="6544094" y="5618101"/>
            <a:ext cx="3549347" cy="59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spAutoFit/>
          </a:bodyPr>
          <a:lstStyle/>
          <a:p>
            <a:pPr marL="0" marR="0" lvl="0" indent="0" algn="l" rtl="0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Prototip üzerine iş dağılımları back end developer’lar arasında yapıldı.</a:t>
            </a:r>
            <a:endParaRPr/>
          </a:p>
        </p:txBody>
      </p:sp>
      <p:sp>
        <p:nvSpPr>
          <p:cNvPr id="302" name="Google Shape;302;p15"/>
          <p:cNvSpPr txBox="1"/>
          <p:nvPr/>
        </p:nvSpPr>
        <p:spPr>
          <a:xfrm>
            <a:off x="6602880" y="5028977"/>
            <a:ext cx="915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04.04.2019</a:t>
            </a:r>
            <a:endParaRPr/>
          </a:p>
        </p:txBody>
      </p:sp>
      <p:sp>
        <p:nvSpPr>
          <p:cNvPr id="303" name="Google Shape;303;p15"/>
          <p:cNvSpPr txBox="1"/>
          <p:nvPr/>
        </p:nvSpPr>
        <p:spPr>
          <a:xfrm>
            <a:off x="6602880" y="5308151"/>
            <a:ext cx="28299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Görsel Arayüzün Prototipi Hazırlandı</a:t>
            </a:r>
            <a:endParaRPr sz="1200" b="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4" name="Google Shape;304;p15"/>
          <p:cNvSpPr/>
          <p:nvPr/>
        </p:nvSpPr>
        <p:spPr>
          <a:xfrm rot="5400000">
            <a:off x="5821604" y="2778190"/>
            <a:ext cx="573735" cy="49459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5"/>
          <p:cNvSpPr/>
          <p:nvPr/>
        </p:nvSpPr>
        <p:spPr>
          <a:xfrm rot="5400000">
            <a:off x="5821604" y="458668"/>
            <a:ext cx="573735" cy="49459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5"/>
          <p:cNvSpPr txBox="1"/>
          <p:nvPr/>
        </p:nvSpPr>
        <p:spPr>
          <a:xfrm>
            <a:off x="6544094" y="1164287"/>
            <a:ext cx="3549347" cy="8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spAutoFit/>
          </a:bodyPr>
          <a:lstStyle/>
          <a:p>
            <a:pPr marL="0" marR="0" lvl="0" indent="0" algn="l" rtl="0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Ekonomik, Zaman ve Teknik Fizibilite Analizleri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68333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Platform seçimi ve tasarım detaylarına karar verildi.</a:t>
            </a:r>
            <a:endParaRPr/>
          </a:p>
        </p:txBody>
      </p:sp>
      <p:sp>
        <p:nvSpPr>
          <p:cNvPr id="307" name="Google Shape;307;p15"/>
          <p:cNvSpPr txBox="1"/>
          <p:nvPr/>
        </p:nvSpPr>
        <p:spPr>
          <a:xfrm>
            <a:off x="6602880" y="575163"/>
            <a:ext cx="915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15.03.2019</a:t>
            </a:r>
            <a:endParaRPr/>
          </a:p>
        </p:txBody>
      </p:sp>
      <p:sp>
        <p:nvSpPr>
          <p:cNvPr id="308" name="Google Shape;308;p15"/>
          <p:cNvSpPr txBox="1"/>
          <p:nvPr/>
        </p:nvSpPr>
        <p:spPr>
          <a:xfrm>
            <a:off x="6602880" y="854337"/>
            <a:ext cx="30548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Fizibilite Çalışmaları &amp; Tasarım Kararları</a:t>
            </a:r>
            <a:endParaRPr sz="1200" b="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5976137" y="2935346"/>
            <a:ext cx="279328" cy="2031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5984038" y="566104"/>
            <a:ext cx="253935" cy="279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5979105" y="5035284"/>
            <a:ext cx="279328" cy="2412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16"/>
          <p:cNvCxnSpPr/>
          <p:nvPr/>
        </p:nvCxnSpPr>
        <p:spPr>
          <a:xfrm>
            <a:off x="6104371" y="0"/>
            <a:ext cx="0" cy="51549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8" name="Google Shape;318;p16"/>
          <p:cNvSpPr/>
          <p:nvPr/>
        </p:nvSpPr>
        <p:spPr>
          <a:xfrm rot="5400000">
            <a:off x="5809132" y="5112619"/>
            <a:ext cx="573735" cy="49459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2083726" y="3507437"/>
            <a:ext cx="3549347" cy="59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spAutoFit/>
          </a:bodyPr>
          <a:lstStyle/>
          <a:p>
            <a:pPr marL="0" marR="0" lvl="0" indent="0" algn="r" rtl="0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Son eksikler tamamlandı ve gerekli raporlar hazırlandı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0" name="Google Shape;320;p16"/>
          <p:cNvSpPr txBox="1"/>
          <p:nvPr/>
        </p:nvSpPr>
        <p:spPr>
          <a:xfrm>
            <a:off x="4609682" y="2918313"/>
            <a:ext cx="915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01.05.2019</a:t>
            </a:r>
            <a:endParaRPr/>
          </a:p>
        </p:txBody>
      </p:sp>
      <p:sp>
        <p:nvSpPr>
          <p:cNvPr id="321" name="Google Shape;321;p16"/>
          <p:cNvSpPr txBox="1"/>
          <p:nvPr/>
        </p:nvSpPr>
        <p:spPr>
          <a:xfrm>
            <a:off x="561329" y="3197487"/>
            <a:ext cx="49639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Veritabanı Eksiklerinin Tamamlanması ve Rapoların Tamamlanması</a:t>
            </a:r>
            <a:endParaRPr sz="1200" b="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22" name="Google Shape;322;p16"/>
          <p:cNvSpPr/>
          <p:nvPr/>
        </p:nvSpPr>
        <p:spPr>
          <a:xfrm rot="5400000">
            <a:off x="5821604" y="2778190"/>
            <a:ext cx="573735" cy="49459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6"/>
          <p:cNvSpPr/>
          <p:nvPr/>
        </p:nvSpPr>
        <p:spPr>
          <a:xfrm rot="5400000">
            <a:off x="5821604" y="458668"/>
            <a:ext cx="573735" cy="49459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6"/>
          <p:cNvSpPr txBox="1"/>
          <p:nvPr/>
        </p:nvSpPr>
        <p:spPr>
          <a:xfrm>
            <a:off x="6602880" y="5021283"/>
            <a:ext cx="6880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FINISH</a:t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5980363" y="566304"/>
            <a:ext cx="279328" cy="279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5976438" y="2912881"/>
            <a:ext cx="279328" cy="2285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7" name="Google Shape;327;p16"/>
          <p:cNvSpPr txBox="1"/>
          <p:nvPr/>
        </p:nvSpPr>
        <p:spPr>
          <a:xfrm>
            <a:off x="6544094" y="1164287"/>
            <a:ext cx="3549347" cy="59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725" tIns="54350" rIns="108725" bIns="54350" anchor="t" anchorCtr="0">
            <a:spAutoFit/>
          </a:bodyPr>
          <a:lstStyle/>
          <a:p>
            <a:pPr marL="0" marR="0" lvl="0" indent="0" algn="l" rtl="0">
              <a:lnSpc>
                <a:spcPct val="16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Back-End developer’lar tarafından veritabanı görsel arayüzle birleştirildi. Test Edildi.</a:t>
            </a:r>
            <a:endParaRPr/>
          </a:p>
        </p:txBody>
      </p:sp>
      <p:sp>
        <p:nvSpPr>
          <p:cNvPr id="328" name="Google Shape;328;p16"/>
          <p:cNvSpPr txBox="1"/>
          <p:nvPr/>
        </p:nvSpPr>
        <p:spPr>
          <a:xfrm>
            <a:off x="6602880" y="575163"/>
            <a:ext cx="915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29.04.2019</a:t>
            </a:r>
            <a:endParaRPr/>
          </a:p>
        </p:txBody>
      </p:sp>
      <p:sp>
        <p:nvSpPr>
          <p:cNvPr id="329" name="Google Shape;329;p16"/>
          <p:cNvSpPr txBox="1"/>
          <p:nvPr/>
        </p:nvSpPr>
        <p:spPr>
          <a:xfrm>
            <a:off x="6602880" y="854337"/>
            <a:ext cx="33908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Veritabanı ile Görsel Arayüzün Birleştirilmesi</a:t>
            </a:r>
            <a:endParaRPr sz="1200" b="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6001831" y="5650488"/>
            <a:ext cx="228541" cy="2793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2043" y="0"/>
            <a:ext cx="685799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7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7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Fizibilite Analizi</a:t>
            </a:r>
            <a:endParaRPr sz="4800"/>
          </a:p>
        </p:txBody>
      </p:sp>
      <p:sp>
        <p:nvSpPr>
          <p:cNvPr id="339" name="Google Shape;339;p17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7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/>
          <p:nvPr/>
        </p:nvSpPr>
        <p:spPr>
          <a:xfrm>
            <a:off x="0" y="-1"/>
            <a:ext cx="12188952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6" name="Google Shape;346;p18"/>
          <p:cNvSpPr txBox="1">
            <a:spLocks noGrp="1"/>
          </p:cNvSpPr>
          <p:nvPr>
            <p:ph type="title"/>
          </p:nvPr>
        </p:nvSpPr>
        <p:spPr>
          <a:xfrm>
            <a:off x="6482156" y="713232"/>
            <a:ext cx="4874692" cy="119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Ekonomik Fizibilite</a:t>
            </a:r>
            <a:endParaRPr/>
          </a:p>
        </p:txBody>
      </p:sp>
      <p:pic>
        <p:nvPicPr>
          <p:cNvPr id="347" name="Google Shape;3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628" y="969734"/>
            <a:ext cx="4945964" cy="4945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18"/>
          <p:cNvCxnSpPr/>
          <p:nvPr/>
        </p:nvCxnSpPr>
        <p:spPr>
          <a:xfrm rot="10800000">
            <a:off x="6116396" y="822960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9" name="Google Shape;349;p18"/>
          <p:cNvSpPr txBox="1">
            <a:spLocks noGrp="1"/>
          </p:cNvSpPr>
          <p:nvPr>
            <p:ph type="body" idx="1"/>
          </p:nvPr>
        </p:nvSpPr>
        <p:spPr>
          <a:xfrm>
            <a:off x="6482156" y="2048256"/>
            <a:ext cx="4874692" cy="412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Girişim projesi olduğundan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Ön ödeme yok.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Sistem kurucuları paydaş olup ödeme almıyor.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Sistem kullanıldıkça kendi giderlerini karşılayabilmeli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21"/>
          <p:cNvCxnSpPr/>
          <p:nvPr/>
        </p:nvCxnSpPr>
        <p:spPr>
          <a:xfrm rot="10800000">
            <a:off x="11444290" y="5369305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354;p19">
            <a:extLst>
              <a:ext uri="{FF2B5EF4-FFF2-40B4-BE49-F238E27FC236}">
                <a16:creationId xmlns:a16="http://schemas.microsoft.com/office/drawing/2014/main" id="{3393E8F4-2BBF-46CF-9512-E18A1BCA2671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21"/>
          <p:cNvPicPr preferRelativeResize="0"/>
          <p:nvPr/>
        </p:nvPicPr>
        <p:blipFill>
          <a:blip r:embed="rId3"/>
          <a:srcRect/>
          <a:stretch/>
        </p:blipFill>
        <p:spPr>
          <a:xfrm>
            <a:off x="1750379" y="1854455"/>
            <a:ext cx="7923444" cy="186326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1"/>
          <p:cNvSpPr/>
          <p:nvPr/>
        </p:nvSpPr>
        <p:spPr>
          <a:xfrm>
            <a:off x="301558" y="5003545"/>
            <a:ext cx="11548872" cy="16459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1"/>
          <p:cNvSpPr txBox="1">
            <a:spLocks noGrp="1"/>
          </p:cNvSpPr>
          <p:nvPr>
            <p:ph type="title"/>
          </p:nvPr>
        </p:nvSpPr>
        <p:spPr>
          <a:xfrm>
            <a:off x="420180" y="5260822"/>
            <a:ext cx="7484787" cy="126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 dirty="0">
                <a:solidFill>
                  <a:srgbClr val="FFFFFF"/>
                </a:solidFill>
              </a:rPr>
              <a:t>Risk </a:t>
            </a:r>
            <a:r>
              <a:rPr lang="en-US" sz="4800" dirty="0" err="1">
                <a:solidFill>
                  <a:srgbClr val="FFFFFF"/>
                </a:solidFill>
              </a:rPr>
              <a:t>Analizi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97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6090574" y="506404"/>
            <a:ext cx="4977976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Geliştirici Takım ve Roller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3" name="Google Shape;113;p2" descr="oyuncak, oyuncak bebek, vektör grafikler içeren bir resim&#10;&#10;Açıklama otomatik olarak oluşturuldu"/>
          <p:cNvPicPr preferRelativeResize="0"/>
          <p:nvPr/>
        </p:nvPicPr>
        <p:blipFill rotWithShape="1">
          <a:blip r:embed="rId3">
            <a:alphaModFix/>
          </a:blip>
          <a:srcRect l="80" r="4375" b="-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 extrusionOk="0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6090972" y="2216408"/>
            <a:ext cx="4977578" cy="363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 b="1">
                <a:solidFill>
                  <a:srgbClr val="000000"/>
                </a:solidFill>
              </a:rPr>
              <a:t>Mustafa KATİPOĞLU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62"/>
              <a:buChar char="•"/>
            </a:pPr>
            <a:r>
              <a:rPr lang="en-US" sz="1062">
                <a:solidFill>
                  <a:srgbClr val="000000"/>
                </a:solidFill>
              </a:rPr>
              <a:t>Team Leader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62"/>
              <a:buChar char="•"/>
            </a:pPr>
            <a:r>
              <a:rPr lang="en-US" sz="1062">
                <a:solidFill>
                  <a:srgbClr val="000000"/>
                </a:solidFill>
              </a:rPr>
              <a:t>Back End Developer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62"/>
              <a:buChar char="•"/>
            </a:pPr>
            <a:r>
              <a:rPr lang="en-US" sz="1062">
                <a:solidFill>
                  <a:srgbClr val="000000"/>
                </a:solidFill>
              </a:rPr>
              <a:t>DB Administrator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 b="1">
                <a:solidFill>
                  <a:srgbClr val="000000"/>
                </a:solidFill>
              </a:rPr>
              <a:t>Mert ÖZ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62"/>
              <a:buChar char="•"/>
            </a:pPr>
            <a:r>
              <a:rPr lang="en-US" sz="1062">
                <a:solidFill>
                  <a:srgbClr val="000000"/>
                </a:solidFill>
              </a:rPr>
              <a:t>Back End Developer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62"/>
              <a:buChar char="•"/>
            </a:pPr>
            <a:r>
              <a:rPr lang="en-US" sz="1062">
                <a:solidFill>
                  <a:srgbClr val="000000"/>
                </a:solidFill>
              </a:rPr>
              <a:t>DB Administrator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 b="1">
                <a:solidFill>
                  <a:srgbClr val="000000"/>
                </a:solidFill>
              </a:rPr>
              <a:t>Caner Kaya</a:t>
            </a:r>
            <a:endParaRPr sz="1500" b="1">
              <a:solidFill>
                <a:srgbClr val="000000"/>
              </a:solidFill>
            </a:endParaRPr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62"/>
              <a:buChar char="•"/>
            </a:pPr>
            <a:r>
              <a:rPr lang="en-US" sz="1062">
                <a:solidFill>
                  <a:srgbClr val="000000"/>
                </a:solidFill>
              </a:rPr>
              <a:t>Front End Developer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62"/>
              <a:buChar char="•"/>
            </a:pPr>
            <a:r>
              <a:rPr lang="en-US" sz="1062">
                <a:solidFill>
                  <a:srgbClr val="000000"/>
                </a:solidFill>
              </a:rPr>
              <a:t>System Analyst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25"/>
              <a:buChar char="•"/>
            </a:pPr>
            <a:r>
              <a:rPr lang="en-US" sz="1625" b="1">
                <a:solidFill>
                  <a:srgbClr val="000000"/>
                </a:solidFill>
              </a:rPr>
              <a:t>Uğur Keskin</a:t>
            </a:r>
            <a:endParaRPr sz="1625" b="1">
              <a:solidFill>
                <a:srgbClr val="000000"/>
              </a:solidFill>
            </a:endParaRPr>
          </a:p>
          <a:p>
            <a:pPr marL="685800" lvl="1" indent="-228600" algn="just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62"/>
              <a:buChar char="•"/>
            </a:pPr>
            <a:r>
              <a:rPr lang="en-US" sz="1062">
                <a:solidFill>
                  <a:srgbClr val="000000"/>
                </a:solidFill>
              </a:rPr>
              <a:t>Data Engineer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62"/>
              <a:buChar char="•"/>
            </a:pPr>
            <a:r>
              <a:rPr lang="en-US" sz="1062">
                <a:solidFill>
                  <a:srgbClr val="000000"/>
                </a:solidFill>
              </a:rPr>
              <a:t>System Analyst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25"/>
              <a:buChar char="•"/>
            </a:pPr>
            <a:r>
              <a:rPr lang="en-US" sz="1625" b="1">
                <a:solidFill>
                  <a:srgbClr val="000000"/>
                </a:solidFill>
              </a:rPr>
              <a:t>Mehmet Serdar Ormancı</a:t>
            </a:r>
            <a:endParaRPr sz="1625" b="1">
              <a:solidFill>
                <a:srgbClr val="000000"/>
              </a:solidFill>
            </a:endParaRPr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87"/>
              <a:buChar char="•"/>
            </a:pPr>
            <a:r>
              <a:rPr lang="en-US" sz="1187">
                <a:solidFill>
                  <a:srgbClr val="000000"/>
                </a:solidFill>
              </a:rPr>
              <a:t>DB Administrator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50"/>
              <a:buChar char="•"/>
            </a:pPr>
            <a:r>
              <a:rPr lang="en-US" sz="1250">
                <a:solidFill>
                  <a:srgbClr val="000000"/>
                </a:solidFill>
              </a:rPr>
              <a:t>System Analyst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9"/>
          <p:cNvSpPr txBox="1"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Zaman Fizibilitesi</a:t>
            </a:r>
            <a:endParaRPr/>
          </a:p>
        </p:txBody>
      </p:sp>
      <p:cxnSp>
        <p:nvCxnSpPr>
          <p:cNvPr id="356" name="Google Shape;356;p19"/>
          <p:cNvCxnSpPr/>
          <p:nvPr/>
        </p:nvCxnSpPr>
        <p:spPr>
          <a:xfrm>
            <a:off x="585304" y="2395983"/>
            <a:ext cx="0" cy="2228850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57" name="Google Shape;357;p19"/>
          <p:cNvGrpSpPr/>
          <p:nvPr/>
        </p:nvGrpSpPr>
        <p:grpSpPr>
          <a:xfrm>
            <a:off x="5280025" y="1548408"/>
            <a:ext cx="6269038" cy="3761184"/>
            <a:chOff x="0" y="905470"/>
            <a:chExt cx="6269038" cy="3761184"/>
          </a:xfrm>
        </p:grpSpPr>
        <p:sp>
          <p:nvSpPr>
            <p:cNvPr id="358" name="Google Shape;358;p19"/>
            <p:cNvSpPr/>
            <p:nvPr/>
          </p:nvSpPr>
          <p:spPr>
            <a:xfrm>
              <a:off x="0" y="905470"/>
              <a:ext cx="6269038" cy="1671637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505670" y="1281588"/>
              <a:ext cx="919400" cy="91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 txBox="1"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Yeterli iş gücü var.</a:t>
              </a: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0" y="2995017"/>
              <a:ext cx="6269038" cy="1671637"/>
            </a:xfrm>
            <a:prstGeom prst="roundRect">
              <a:avLst>
                <a:gd name="adj" fmla="val 1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505670" y="3371135"/>
              <a:ext cx="919400" cy="919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 txBox="1"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Düşük Riskli.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31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606" y="480060"/>
            <a:ext cx="10202788" cy="5897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/>
          <p:nvPr/>
        </p:nvSpPr>
        <p:spPr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1"/>
          <p:cNvSpPr txBox="1"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</a:rPr>
              <a:t>Teknik Fizibilite</a:t>
            </a:r>
            <a:endParaRPr/>
          </a:p>
        </p:txBody>
      </p:sp>
      <p:sp>
        <p:nvSpPr>
          <p:cNvPr id="379" name="Google Shape;379;p21"/>
          <p:cNvSpPr txBox="1">
            <a:spLocks noGrp="1"/>
          </p:cNvSpPr>
          <p:nvPr>
            <p:ph type="body" idx="1"/>
          </p:nvPr>
        </p:nvSpPr>
        <p:spPr>
          <a:xfrm>
            <a:off x="8602119" y="5091763"/>
            <a:ext cx="2871195" cy="126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None/>
            </a:pPr>
            <a:r>
              <a:rPr lang="en-US" sz="2000">
                <a:solidFill>
                  <a:srgbClr val="FFC000"/>
                </a:solidFill>
              </a:rPr>
              <a:t>Platform Seçimi: Mobil</a:t>
            </a:r>
            <a:endParaRPr/>
          </a:p>
        </p:txBody>
      </p:sp>
      <p:pic>
        <p:nvPicPr>
          <p:cNvPr id="380" name="Google Shape;380;p21" descr="https://vergialgi.net/assets/images/2018/dunyada-digital.png"/>
          <p:cNvPicPr preferRelativeResize="0"/>
          <p:nvPr/>
        </p:nvPicPr>
        <p:blipFill rotWithShape="1">
          <a:blip r:embed="rId3">
            <a:alphaModFix/>
          </a:blip>
          <a:srcRect t="9205" r="-1" b="3965"/>
          <a:stretch/>
        </p:blipFill>
        <p:spPr>
          <a:xfrm>
            <a:off x="320040" y="320040"/>
            <a:ext cx="11548871" cy="4462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2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/>
          <p:nvPr/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2"/>
          <p:cNvSpPr txBox="1"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>
                <a:solidFill>
                  <a:schemeClr val="lt1"/>
                </a:solidFill>
              </a:rPr>
              <a:t>Android mi IOS mu ?</a:t>
            </a:r>
            <a:endParaRPr/>
          </a:p>
        </p:txBody>
      </p:sp>
      <p:pic>
        <p:nvPicPr>
          <p:cNvPr id="388" name="Google Shape;38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734" y="837765"/>
            <a:ext cx="5458816" cy="25656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22"/>
          <p:cNvCxnSpPr/>
          <p:nvPr/>
        </p:nvCxnSpPr>
        <p:spPr>
          <a:xfrm>
            <a:off x="6096000" y="1060136"/>
            <a:ext cx="0" cy="212090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0" name="Google Shape;39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1450" y="432408"/>
            <a:ext cx="5458813" cy="337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2043" y="0"/>
            <a:ext cx="685799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3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3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Kullanım Seneryoları ve Belgeler</a:t>
            </a:r>
            <a:endParaRPr sz="4800"/>
          </a:p>
        </p:txBody>
      </p:sp>
      <p:sp>
        <p:nvSpPr>
          <p:cNvPr id="399" name="Google Shape;399;p2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24"/>
          <p:cNvCxnSpPr/>
          <p:nvPr/>
        </p:nvCxnSpPr>
        <p:spPr>
          <a:xfrm>
            <a:off x="413224" y="1143000"/>
            <a:ext cx="0" cy="4572000"/>
          </a:xfrm>
          <a:prstGeom prst="straightConnector1">
            <a:avLst/>
          </a:prstGeom>
          <a:noFill/>
          <a:ln w="19050" cap="flat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6" name="Google Shape;406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" b="1573"/>
          <a:stretch/>
        </p:blipFill>
        <p:spPr>
          <a:xfrm>
            <a:off x="806234" y="643467"/>
            <a:ext cx="10579532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5"/>
          <p:cNvSpPr/>
          <p:nvPr/>
        </p:nvSpPr>
        <p:spPr>
          <a:xfrm rot="-2700000" flipH="1">
            <a:off x="-376156" y="-253670"/>
            <a:ext cx="1827638" cy="1376989"/>
          </a:xfrm>
          <a:custGeom>
            <a:avLst/>
            <a:gdLst/>
            <a:ahLst/>
            <a:cxnLst/>
            <a:rect l="l" t="t" r="r" b="b"/>
            <a:pathLst>
              <a:path w="1827638" h="1376989" extrusionOk="0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/>
          <p:nvPr/>
        </p:nvSpPr>
        <p:spPr>
          <a:xfrm rot="-27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5"/>
          <p:cNvSpPr/>
          <p:nvPr/>
        </p:nvSpPr>
        <p:spPr>
          <a:xfrm rot="-27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5"/>
          <p:cNvSpPr/>
          <p:nvPr/>
        </p:nvSpPr>
        <p:spPr>
          <a:xfrm rot="10800000" flipH="1">
            <a:off x="9356643" y="0"/>
            <a:ext cx="2835357" cy="1480837"/>
          </a:xfrm>
          <a:custGeom>
            <a:avLst/>
            <a:gdLst/>
            <a:ahLst/>
            <a:cxnLst/>
            <a:rect l="l" t="t" r="r" b="b"/>
            <a:pathLst>
              <a:path w="2835357" h="1480837" extrusionOk="0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5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5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5985" y="643467"/>
            <a:ext cx="5000030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5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6"/>
          <p:cNvSpPr txBox="1"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Şube Ekle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6"/>
          <p:cNvSpPr/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6" name="Google Shape;426;p26"/>
          <p:cNvCxnSpPr/>
          <p:nvPr/>
        </p:nvCxnSpPr>
        <p:spPr>
          <a:xfrm>
            <a:off x="524071" y="4559531"/>
            <a:ext cx="1597456" cy="0"/>
          </a:xfrm>
          <a:prstGeom prst="straightConnector1">
            <a:avLst/>
          </a:prstGeom>
          <a:noFill/>
          <a:ln w="508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27" name="Google Shape;427;p26"/>
          <p:cNvGraphicFramePr/>
          <p:nvPr/>
        </p:nvGraphicFramePr>
        <p:xfrm>
          <a:off x="5203767" y="982779"/>
          <a:ext cx="6542100" cy="4880350"/>
        </p:xfrm>
        <a:graphic>
          <a:graphicData uri="http://schemas.openxmlformats.org/drawingml/2006/table">
            <a:tbl>
              <a:tblPr firstRow="1" firstCol="1" bandRow="1">
                <a:noFill/>
                <a:tableStyleId>{7902173D-1CAD-4071-974A-0E892D273A78}</a:tableStyleId>
              </a:tblPr>
              <a:tblGrid>
                <a:gridCol w="111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7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ID: 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#1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Title: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Yeni Şube Ekle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Description: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Sistem yöneticisi eğitim kurumuna yeni bir şube ekler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6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Primary Actor: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Sistem Yöneticisi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4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Preconditions: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Şube bilgilerini ayarla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6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Postconditions: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Şubeyi onayla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7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Main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Success Scenario: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Eğer başarıyla şube bilgileri girilirse yeni bir şube eklenir.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6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Extensions: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11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Frequency of Use: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Nadiren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9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Status: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Finished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6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Owner: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Serdar ORMANCI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97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Priority: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Yüksek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925" marR="4892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/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7"/>
          <p:cNvSpPr txBox="1"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</a:rPr>
              <a:t>Ders Ekle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7"/>
          <p:cNvSpPr/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p27"/>
          <p:cNvCxnSpPr/>
          <p:nvPr/>
        </p:nvCxnSpPr>
        <p:spPr>
          <a:xfrm>
            <a:off x="524071" y="4559531"/>
            <a:ext cx="1597456" cy="0"/>
          </a:xfrm>
          <a:prstGeom prst="straightConnector1">
            <a:avLst/>
          </a:prstGeom>
          <a:noFill/>
          <a:ln w="508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36" name="Google Shape;436;p27"/>
          <p:cNvGraphicFramePr/>
          <p:nvPr/>
        </p:nvGraphicFramePr>
        <p:xfrm>
          <a:off x="5203767" y="924600"/>
          <a:ext cx="6542125" cy="5068875"/>
        </p:xfrm>
        <a:graphic>
          <a:graphicData uri="http://schemas.openxmlformats.org/drawingml/2006/table">
            <a:tbl>
              <a:tblPr firstRow="1" firstCol="1" bandRow="1">
                <a:noFill/>
                <a:tableStyleId>{7902173D-1CAD-4071-974A-0E892D273A78}</a:tableStyleId>
              </a:tblPr>
              <a:tblGrid>
                <a:gridCol w="11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ID: 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#2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Title: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Ders Ekle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Description: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Yeni bir ders oluştur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Primary Actor: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Sistem Yöneticisi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Preconditions: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Ders eklenecek şubeyi seç. Ders dilini ve bilgilerini seç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Postconditions: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--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32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Main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Success Scenario: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Belirlenen şubede yeni bir ders oluşturulur.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Extensions: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--- </a:t>
                      </a: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49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Frequency of Use: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Yılda birkaç kez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1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Status: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Finished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Owner: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Serdar ORMANCI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15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Priority: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Yüksek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700" marR="4870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8"/>
          <p:cNvSpPr/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8"/>
          <p:cNvSpPr txBox="1"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</a:rPr>
              <a:t>Profili Güncelle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8"/>
          <p:cNvSpPr/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28"/>
          <p:cNvCxnSpPr/>
          <p:nvPr/>
        </p:nvCxnSpPr>
        <p:spPr>
          <a:xfrm>
            <a:off x="524071" y="4559531"/>
            <a:ext cx="1597456" cy="0"/>
          </a:xfrm>
          <a:prstGeom prst="straightConnector1">
            <a:avLst/>
          </a:prstGeom>
          <a:noFill/>
          <a:ln w="508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45" name="Google Shape;445;p28"/>
          <p:cNvGraphicFramePr/>
          <p:nvPr/>
        </p:nvGraphicFramePr>
        <p:xfrm>
          <a:off x="5203767" y="999115"/>
          <a:ext cx="6542100" cy="4748075"/>
        </p:xfrm>
        <a:graphic>
          <a:graphicData uri="http://schemas.openxmlformats.org/drawingml/2006/table">
            <a:tbl>
              <a:tblPr firstRow="1" firstCol="1" bandRow="1">
                <a:noFill/>
                <a:tableStyleId>{7902173D-1CAD-4071-974A-0E892D273A78}</a:tableStyleId>
              </a:tblPr>
              <a:tblGrid>
                <a:gridCol w="114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ID: 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#3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Title: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Profili Görüntüle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7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Description: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Kullanıcı profil resmi ve diğer kişisel bilgilerini günceller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Primary Actor: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Öğrenci, Öğretmen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Preconditions: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Kayıt Ol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Postconditions: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---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4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Main </a:t>
                      </a:r>
                      <a:br>
                        <a:rPr lang="en-US" sz="1000" u="none" strike="noStrike" cap="none"/>
                      </a:br>
                      <a:r>
                        <a:rPr lang="en-US" sz="1000" u="none" strike="noStrike" cap="none"/>
                        <a:t>Success Scenario: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Kullanıcı profil bilgilerini görüntüler. Ayrıca öğrenci ödeme bilgilerini, öğretmen ise ders programını görüntüler.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8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Extensions: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Profil bilgilerini güncelle, Ödeme seçeneği belirle, Ödenmemiş taksitleri görüntüle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80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Frequency of Use: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Sıklıkla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34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Status: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Finished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Owner: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Serdar ORMANCI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34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Priority: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Normal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 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650" marR="4865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>
            <a:spLocks noGrp="1"/>
          </p:cNvSpPr>
          <p:nvPr>
            <p:ph type="ctrTitle"/>
          </p:nvPr>
        </p:nvSpPr>
        <p:spPr>
          <a:xfrm>
            <a:off x="707011" y="4502330"/>
            <a:ext cx="10765410" cy="1207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None/>
            </a:pPr>
            <a:r>
              <a:rPr lang="en-US" sz="4200">
                <a:solidFill>
                  <a:schemeClr val="lt1"/>
                </a:solidFill>
              </a:rPr>
              <a:t>Stardust Language Course Information System​</a:t>
            </a:r>
            <a:endParaRPr sz="4200">
              <a:solidFill>
                <a:schemeClr val="lt1"/>
              </a:solidFill>
            </a:endParaRPr>
          </a:p>
        </p:txBody>
      </p:sp>
      <p:sp>
        <p:nvSpPr>
          <p:cNvPr id="121" name="Google Shape;121;p3"/>
          <p:cNvSpPr txBox="1"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19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lang="en-US">
                <a:solidFill>
                  <a:schemeClr val="lt2"/>
                </a:solidFill>
              </a:rPr>
              <a:t>Yazılım Mühendisliği Dersi@2020</a:t>
            </a:r>
            <a:endParaRPr/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37" y="323157"/>
            <a:ext cx="2249592" cy="359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3"/>
          <p:cNvCxnSpPr/>
          <p:nvPr/>
        </p:nvCxnSpPr>
        <p:spPr>
          <a:xfrm>
            <a:off x="3128433" y="1062381"/>
            <a:ext cx="0" cy="21209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 l="4398" t="4999" r="4392" b="1983"/>
          <a:stretch/>
        </p:blipFill>
        <p:spPr>
          <a:xfrm>
            <a:off x="3491865" y="323157"/>
            <a:ext cx="2232337" cy="359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"/>
          <p:cNvCxnSpPr/>
          <p:nvPr/>
        </p:nvCxnSpPr>
        <p:spPr>
          <a:xfrm>
            <a:off x="6096000" y="1062381"/>
            <a:ext cx="0" cy="21209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6" name="Google Shape;126;p3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0960" y="320308"/>
            <a:ext cx="2251373" cy="3602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3"/>
          <p:cNvCxnSpPr/>
          <p:nvPr/>
        </p:nvCxnSpPr>
        <p:spPr>
          <a:xfrm>
            <a:off x="9063567" y="1062381"/>
            <a:ext cx="0" cy="2120900"/>
          </a:xfrm>
          <a:prstGeom prst="straightConnector1">
            <a:avLst/>
          </a:prstGeom>
          <a:noFill/>
          <a:ln w="19050" cap="flat" cmpd="sng">
            <a:solidFill>
              <a:schemeClr val="dk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8" name="Google Shape;128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20950" y="321732"/>
            <a:ext cx="2251373" cy="360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 descr="blob:https://web.whatsapp.com/b7733ea4-c343-457b-8c48-3d834a653c64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9"/>
          <p:cNvSpPr/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9"/>
          <p:cNvSpPr txBox="1"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Öğreniciyi Şubeye Kaydet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9"/>
          <p:cNvSpPr/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29"/>
          <p:cNvCxnSpPr/>
          <p:nvPr/>
        </p:nvCxnSpPr>
        <p:spPr>
          <a:xfrm>
            <a:off x="524071" y="4559531"/>
            <a:ext cx="1597456" cy="0"/>
          </a:xfrm>
          <a:prstGeom prst="straightConnector1">
            <a:avLst/>
          </a:prstGeom>
          <a:noFill/>
          <a:ln w="508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54" name="Google Shape;454;p29"/>
          <p:cNvGraphicFramePr/>
          <p:nvPr/>
        </p:nvGraphicFramePr>
        <p:xfrm>
          <a:off x="5203767" y="846255"/>
          <a:ext cx="6542125" cy="5125500"/>
        </p:xfrm>
        <a:graphic>
          <a:graphicData uri="http://schemas.openxmlformats.org/drawingml/2006/table">
            <a:tbl>
              <a:tblPr firstRow="1" firstCol="1" bandRow="1">
                <a:noFill/>
                <a:tableStyleId>{7902173D-1CAD-4071-974A-0E892D273A78}</a:tableStyleId>
              </a:tblPr>
              <a:tblGrid>
                <a:gridCol w="11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#4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Title: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Öğrenciyi Şubeye Kaydet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Description: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Kayıt elemanı öğrenciyi şubeye kaydeder.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Primary Actor: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Kayıt Elemanı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Preconditions: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Öğrenci seç, Şube seç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Postconditions: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-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Main </a:t>
                      </a:r>
                      <a:br>
                        <a:rPr lang="en-US" sz="1100" u="none" strike="noStrike" cap="none"/>
                      </a:br>
                      <a:r>
                        <a:rPr lang="en-US" sz="1100" u="none" strike="noStrike" cap="none"/>
                        <a:t>Success Scenario: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Kayıt elemanı verilen öğrenci bilgileriyle öğrenciyi şubeye kaydeder.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Extensions: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---</a:t>
                      </a:r>
                      <a:endParaRPr/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6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Frequency of Use: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Arada Sırada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Status: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Finished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Owner: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00"/>
                        <a:t>Serdar ORMANCI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Priority: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Yüksek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"/>
          <p:cNvSpPr/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0"/>
          <p:cNvSpPr txBox="1"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Şubeleri görüntüle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0"/>
          <p:cNvSpPr/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2" name="Google Shape;462;p30"/>
          <p:cNvCxnSpPr/>
          <p:nvPr/>
        </p:nvCxnSpPr>
        <p:spPr>
          <a:xfrm>
            <a:off x="524071" y="4559531"/>
            <a:ext cx="1597456" cy="0"/>
          </a:xfrm>
          <a:prstGeom prst="straightConnector1">
            <a:avLst/>
          </a:prstGeom>
          <a:noFill/>
          <a:ln w="508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63" name="Google Shape;463;p30"/>
          <p:cNvGraphicFramePr/>
          <p:nvPr/>
        </p:nvGraphicFramePr>
        <p:xfrm>
          <a:off x="5203767" y="846255"/>
          <a:ext cx="6542125" cy="5125500"/>
        </p:xfrm>
        <a:graphic>
          <a:graphicData uri="http://schemas.openxmlformats.org/drawingml/2006/table">
            <a:tbl>
              <a:tblPr firstRow="1" firstCol="1" bandRow="1">
                <a:noFill/>
                <a:tableStyleId>{7902173D-1CAD-4071-974A-0E892D273A78}</a:tableStyleId>
              </a:tblPr>
              <a:tblGrid>
                <a:gridCol w="11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#5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Title: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Şubeleri görüntüle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Description: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Şube listesi görüntülenir.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Primary Actor: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Kayıt Elemanı, Sistem Yöneticisi, Öğrenci, Öğretmen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Preconditions: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Şube olması gerekiyor.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Postconditions: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-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Main </a:t>
                      </a:r>
                      <a:br>
                        <a:rPr lang="en-US" sz="1100" u="none" strike="noStrike" cap="none"/>
                      </a:br>
                      <a:r>
                        <a:rPr lang="en-US" sz="1100" u="none" strike="noStrike" cap="none"/>
                        <a:t>Success Scenario: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Kurumun bütün şubeleri bilgileriyle listelenir.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Extensions: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---</a:t>
                      </a:r>
                      <a:endParaRPr/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6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Frequency of Use: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Sıklıkla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Status: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Finished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Owner: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00"/>
                        <a:t>Serdar ORMANCI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Priority: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Yüksek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/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1"/>
          <p:cNvSpPr txBox="1"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Kurs Ücretini Öde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1"/>
          <p:cNvSpPr/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31"/>
          <p:cNvCxnSpPr/>
          <p:nvPr/>
        </p:nvCxnSpPr>
        <p:spPr>
          <a:xfrm>
            <a:off x="524071" y="4559531"/>
            <a:ext cx="1597456" cy="0"/>
          </a:xfrm>
          <a:prstGeom prst="straightConnector1">
            <a:avLst/>
          </a:prstGeom>
          <a:noFill/>
          <a:ln w="508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72" name="Google Shape;472;p31"/>
          <p:cNvGraphicFramePr/>
          <p:nvPr/>
        </p:nvGraphicFramePr>
        <p:xfrm>
          <a:off x="5203767" y="846255"/>
          <a:ext cx="6542125" cy="5125500"/>
        </p:xfrm>
        <a:graphic>
          <a:graphicData uri="http://schemas.openxmlformats.org/drawingml/2006/table">
            <a:tbl>
              <a:tblPr firstRow="1" firstCol="1" bandRow="1">
                <a:noFill/>
                <a:tableStyleId>{7902173D-1CAD-4071-974A-0E892D273A78}</a:tableStyleId>
              </a:tblPr>
              <a:tblGrid>
                <a:gridCol w="11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#6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Title: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Kurs Ücretini Öde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Description: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Öğrenci kurs ücreti ödeme işlemi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Primary Actor: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Kayıt Elemanı, Sistem Yöneticisi, Öğrenci, Öğretmen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Preconditions: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Ödemenin banka tarafından onaylanması gerekiyor.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Postconditions: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Ödeme seçeneğini belirle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Main </a:t>
                      </a:r>
                      <a:br>
                        <a:rPr lang="en-US" sz="1100" u="none" strike="noStrike" cap="none"/>
                      </a:br>
                      <a:r>
                        <a:rPr lang="en-US" sz="1100" u="none" strike="noStrike" cap="none"/>
                        <a:t>Success Scenario: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Öğrenci ödeme işlemini gerçekleştirir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Extensions: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Ödenmemiş taksitleri görüntüle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6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Frequency of Use: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Arada Sırada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Status: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Finished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Owner: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00"/>
                        <a:t>Serdar ORMANCI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Priority: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Yüksek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/>
          <p:nvPr/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2"/>
          <p:cNvSpPr txBox="1"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Ders Programını Görüntüle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2"/>
          <p:cNvSpPr/>
          <p:nvPr/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0" name="Google Shape;480;p32"/>
          <p:cNvCxnSpPr/>
          <p:nvPr/>
        </p:nvCxnSpPr>
        <p:spPr>
          <a:xfrm>
            <a:off x="524071" y="4559531"/>
            <a:ext cx="1597456" cy="0"/>
          </a:xfrm>
          <a:prstGeom prst="straightConnector1">
            <a:avLst/>
          </a:prstGeom>
          <a:noFill/>
          <a:ln w="508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81" name="Google Shape;481;p32"/>
          <p:cNvGraphicFramePr/>
          <p:nvPr/>
        </p:nvGraphicFramePr>
        <p:xfrm>
          <a:off x="5203767" y="846255"/>
          <a:ext cx="6542125" cy="5125500"/>
        </p:xfrm>
        <a:graphic>
          <a:graphicData uri="http://schemas.openxmlformats.org/drawingml/2006/table">
            <a:tbl>
              <a:tblPr firstRow="1" firstCol="1" bandRow="1">
                <a:noFill/>
                <a:tableStyleId>{7902173D-1CAD-4071-974A-0E892D273A78}</a:tableStyleId>
              </a:tblPr>
              <a:tblGrid>
                <a:gridCol w="11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#7</a:t>
                      </a:r>
                      <a:endParaRPr sz="1200" u="none" strike="noStrike" cap="none"/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Title: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Ders Programını Görüntüle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Description: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Öğretmen haftalık ders programını görüntüler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3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Primary Actor: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Öğretmen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5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Preconditions: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Postconditions: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Main </a:t>
                      </a:r>
                      <a:br>
                        <a:rPr lang="en-US" sz="1100" u="none" strike="noStrike" cap="none"/>
                      </a:br>
                      <a:r>
                        <a:rPr lang="en-US" sz="1100" u="none" strike="noStrike" cap="none"/>
                        <a:t>Success Scenario: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Öğretmen kendine ait ders programını tablo şeklinde görüntüler.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Extensions: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56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Frequency of Use: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Arada Sırada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Status: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Finished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Owner: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00"/>
                        <a:t>Serdar ORMANCI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99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Priority: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Yüksek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 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5175" marR="5517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2043" y="0"/>
            <a:ext cx="685799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3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3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Yazılım Mimari Tasarımı</a:t>
            </a:r>
            <a:endParaRPr sz="4800"/>
          </a:p>
        </p:txBody>
      </p:sp>
      <p:sp>
        <p:nvSpPr>
          <p:cNvPr id="490" name="Google Shape;490;p33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3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34"/>
          <p:cNvPicPr preferRelativeResize="0"/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MVVM</a:t>
            </a:r>
            <a:endParaRPr/>
          </a:p>
        </p:txBody>
      </p:sp>
      <p:cxnSp>
        <p:nvCxnSpPr>
          <p:cNvPr id="499" name="Google Shape;499;p34"/>
          <p:cNvCxnSpPr/>
          <p:nvPr/>
        </p:nvCxnSpPr>
        <p:spPr>
          <a:xfrm>
            <a:off x="4653372" y="2286000"/>
            <a:ext cx="0" cy="2286000"/>
          </a:xfrm>
          <a:prstGeom prst="straightConnector1">
            <a:avLst/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00" name="Google Shape;500;p34"/>
          <p:cNvGrpSpPr/>
          <p:nvPr/>
        </p:nvGrpSpPr>
        <p:grpSpPr>
          <a:xfrm>
            <a:off x="5157193" y="2986950"/>
            <a:ext cx="6188690" cy="884098"/>
            <a:chOff x="1814" y="1921088"/>
            <a:chExt cx="6188690" cy="884098"/>
          </a:xfrm>
        </p:grpSpPr>
        <p:sp>
          <p:nvSpPr>
            <p:cNvPr id="501" name="Google Shape;501;p34"/>
            <p:cNvSpPr/>
            <p:nvPr/>
          </p:nvSpPr>
          <p:spPr>
            <a:xfrm>
              <a:off x="1814" y="1921088"/>
              <a:ext cx="2210246" cy="884098"/>
            </a:xfrm>
            <a:prstGeom prst="chevron">
              <a:avLst>
                <a:gd name="adj" fmla="val 50000"/>
              </a:avLst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 txBox="1"/>
            <p:nvPr/>
          </p:nvSpPr>
          <p:spPr>
            <a:xfrm>
              <a:off x="443863" y="1921088"/>
              <a:ext cx="1326148" cy="884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VIEW</a:t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1991036" y="1921088"/>
              <a:ext cx="2210246" cy="884098"/>
            </a:xfrm>
            <a:prstGeom prst="chevron">
              <a:avLst>
                <a:gd name="adj" fmla="val 50000"/>
              </a:avLst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 txBox="1"/>
            <p:nvPr/>
          </p:nvSpPr>
          <p:spPr>
            <a:xfrm>
              <a:off x="2433085" y="1921088"/>
              <a:ext cx="1326148" cy="884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VIEWMODEL</a:t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980258" y="1921088"/>
              <a:ext cx="2210246" cy="884098"/>
            </a:xfrm>
            <a:prstGeom prst="chevron">
              <a:avLst>
                <a:gd name="adj" fmla="val 50000"/>
              </a:avLst>
            </a:prstGeom>
            <a:solidFill>
              <a:schemeClr val="accent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 txBox="1"/>
            <p:nvPr/>
          </p:nvSpPr>
          <p:spPr>
            <a:xfrm>
              <a:off x="4422307" y="1921088"/>
              <a:ext cx="1326148" cy="884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 View UML Classes</a:t>
            </a:r>
            <a:endParaRPr/>
          </a:p>
        </p:txBody>
      </p:sp>
      <p:grpSp>
        <p:nvGrpSpPr>
          <p:cNvPr id="512" name="Google Shape;512;p35"/>
          <p:cNvGrpSpPr/>
          <p:nvPr/>
        </p:nvGrpSpPr>
        <p:grpSpPr>
          <a:xfrm>
            <a:off x="913968" y="2403793"/>
            <a:ext cx="10364063" cy="3195001"/>
            <a:chOff x="75768" y="578168"/>
            <a:chExt cx="10364063" cy="3195001"/>
          </a:xfrm>
        </p:grpSpPr>
        <p:sp>
          <p:nvSpPr>
            <p:cNvPr id="513" name="Google Shape;513;p35"/>
            <p:cNvSpPr/>
            <p:nvPr/>
          </p:nvSpPr>
          <p:spPr>
            <a:xfrm>
              <a:off x="679050" y="578168"/>
              <a:ext cx="1887187" cy="1887187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1081237" y="980356"/>
              <a:ext cx="1082812" cy="10828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 txBox="1"/>
            <p:nvPr/>
          </p:nvSpPr>
          <p:spPr>
            <a:xfrm>
              <a:off x="75768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RECYCLERVIEW ADAPTERS</a:t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314206" y="578168"/>
              <a:ext cx="1887187" cy="1887187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716393" y="980356"/>
              <a:ext cx="1082812" cy="10828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 txBox="1"/>
            <p:nvPr/>
          </p:nvSpPr>
          <p:spPr>
            <a:xfrm>
              <a:off x="3710925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LISTENERS</a:t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949362" y="578168"/>
              <a:ext cx="1887187" cy="1887187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8351550" y="980356"/>
              <a:ext cx="1082812" cy="108281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 txBox="1"/>
            <p:nvPr/>
          </p:nvSpPr>
          <p:spPr>
            <a:xfrm>
              <a:off x="7346081" y="3053169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EDITTEXT WATCHERS</a:t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View-Model UML Classes</a:t>
            </a:r>
            <a:endParaRPr/>
          </a:p>
        </p:txBody>
      </p:sp>
      <p:grpSp>
        <p:nvGrpSpPr>
          <p:cNvPr id="530" name="Google Shape;530;p36"/>
          <p:cNvGrpSpPr/>
          <p:nvPr/>
        </p:nvGrpSpPr>
        <p:grpSpPr>
          <a:xfrm>
            <a:off x="1420845" y="1830581"/>
            <a:ext cx="9350309" cy="4348981"/>
            <a:chOff x="582645" y="1781"/>
            <a:chExt cx="9350309" cy="4348981"/>
          </a:xfrm>
        </p:grpSpPr>
        <p:sp>
          <p:nvSpPr>
            <p:cNvPr id="531" name="Google Shape;531;p36"/>
            <p:cNvSpPr/>
            <p:nvPr/>
          </p:nvSpPr>
          <p:spPr>
            <a:xfrm>
              <a:off x="582645" y="1781"/>
              <a:ext cx="2174490" cy="130469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 txBox="1"/>
            <p:nvPr/>
          </p:nvSpPr>
          <p:spPr>
            <a:xfrm>
              <a:off x="582645" y="178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Student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Main Activity</a:t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2974584" y="1781"/>
              <a:ext cx="2174490" cy="1304694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 txBox="1"/>
            <p:nvPr/>
          </p:nvSpPr>
          <p:spPr>
            <a:xfrm>
              <a:off x="2974584" y="178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Instructor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Main Activity</a:t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5366524" y="1781"/>
              <a:ext cx="2174490" cy="1304694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 txBox="1"/>
            <p:nvPr/>
          </p:nvSpPr>
          <p:spPr>
            <a:xfrm>
              <a:off x="5366524" y="178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Registrar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Main Activity</a:t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7758464" y="1781"/>
              <a:ext cx="2174490" cy="1304694"/>
            </a:xfrm>
            <a:prstGeom prst="rect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 txBox="1"/>
            <p:nvPr/>
          </p:nvSpPr>
          <p:spPr>
            <a:xfrm>
              <a:off x="7758464" y="178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Admin Main Activity</a:t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582645" y="1523924"/>
              <a:ext cx="2174490" cy="1304694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 txBox="1"/>
            <p:nvPr/>
          </p:nvSpPr>
          <p:spPr>
            <a:xfrm>
              <a:off x="582645" y="1523924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Branch Info Activity</a:t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2974584" y="1523924"/>
              <a:ext cx="2174490" cy="130469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 txBox="1"/>
            <p:nvPr/>
          </p:nvSpPr>
          <p:spPr>
            <a:xfrm>
              <a:off x="2974584" y="1523924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Course Details Activity</a:t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5366524" y="1523924"/>
              <a:ext cx="2174490" cy="1304694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 txBox="1"/>
            <p:nvPr/>
          </p:nvSpPr>
          <p:spPr>
            <a:xfrm>
              <a:off x="5366524" y="1523924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Signing Activity</a:t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7758464" y="1523924"/>
              <a:ext cx="2174490" cy="1304694"/>
            </a:xfrm>
            <a:prstGeom prst="rect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 txBox="1"/>
            <p:nvPr/>
          </p:nvSpPr>
          <p:spPr>
            <a:xfrm>
              <a:off x="7758464" y="1523924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Registrar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Sell Course</a:t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2974584" y="3046068"/>
              <a:ext cx="2174490" cy="1304694"/>
            </a:xfrm>
            <a:prstGeom prst="rect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 txBox="1"/>
            <p:nvPr/>
          </p:nvSpPr>
          <p:spPr>
            <a:xfrm>
              <a:off x="2974584" y="304606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Admin Insertion Panel</a:t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366524" y="3046068"/>
              <a:ext cx="2174490" cy="1304694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 txBox="1"/>
            <p:nvPr/>
          </p:nvSpPr>
          <p:spPr>
            <a:xfrm>
              <a:off x="5366524" y="304606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Admin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Deletion Panel</a:t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/>
          <p:nvPr/>
        </p:nvSpPr>
        <p:spPr>
          <a:xfrm>
            <a:off x="484096" y="470925"/>
            <a:ext cx="4381009" cy="5892104"/>
          </a:xfrm>
          <a:custGeom>
            <a:avLst/>
            <a:gdLst/>
            <a:ahLst/>
            <a:cxnLst/>
            <a:rect l="l" t="t" r="r" b="b"/>
            <a:pathLst>
              <a:path w="4381009" h="5892104" extrusionOk="0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Model UML Classes</a:t>
            </a:r>
            <a:endParaRPr/>
          </a:p>
        </p:txBody>
      </p:sp>
      <p:grpSp>
        <p:nvGrpSpPr>
          <p:cNvPr id="557" name="Google Shape;557;p37"/>
          <p:cNvGrpSpPr/>
          <p:nvPr/>
        </p:nvGrpSpPr>
        <p:grpSpPr>
          <a:xfrm>
            <a:off x="5194300" y="471642"/>
            <a:ext cx="6513603" cy="5883989"/>
            <a:chOff x="0" y="718"/>
            <a:chExt cx="6513603" cy="5883989"/>
          </a:xfrm>
        </p:grpSpPr>
        <p:sp>
          <p:nvSpPr>
            <p:cNvPr id="558" name="Google Shape;558;p37"/>
            <p:cNvSpPr/>
            <p:nvPr/>
          </p:nvSpPr>
          <p:spPr>
            <a:xfrm>
              <a:off x="0" y="718"/>
              <a:ext cx="6513603" cy="603486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82554" y="136502"/>
              <a:ext cx="331917" cy="33191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697026" y="718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7"/>
            <p:cNvSpPr txBox="1"/>
            <p:nvPr/>
          </p:nvSpPr>
          <p:spPr>
            <a:xfrm>
              <a:off x="697026" y="718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850" tIns="63850" rIns="63850" bIns="63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Student</a:t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0" y="755076"/>
              <a:ext cx="6513603" cy="603486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82554" y="890860"/>
              <a:ext cx="331917" cy="33191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697026" y="755076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 txBox="1"/>
            <p:nvPr/>
          </p:nvSpPr>
          <p:spPr>
            <a:xfrm>
              <a:off x="697026" y="755076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850" tIns="63850" rIns="63850" bIns="63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Teacher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0" y="1509433"/>
              <a:ext cx="6513603" cy="603486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82554" y="1645217"/>
              <a:ext cx="331917" cy="33191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697026" y="1509433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 txBox="1"/>
            <p:nvPr/>
          </p:nvSpPr>
          <p:spPr>
            <a:xfrm>
              <a:off x="697026" y="1509433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850" tIns="63850" rIns="63850" bIns="63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Course</a:t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0" y="2263791"/>
              <a:ext cx="6513603" cy="603486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182554" y="2399575"/>
              <a:ext cx="331917" cy="33191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697026" y="2263791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 txBox="1"/>
            <p:nvPr/>
          </p:nvSpPr>
          <p:spPr>
            <a:xfrm>
              <a:off x="697026" y="2263791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850" tIns="63850" rIns="63850" bIns="63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Classroom</a:t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0" y="3018148"/>
              <a:ext cx="6513603" cy="603486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182554" y="3153933"/>
              <a:ext cx="331917" cy="33191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697026" y="3018148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 txBox="1"/>
            <p:nvPr/>
          </p:nvSpPr>
          <p:spPr>
            <a:xfrm>
              <a:off x="697026" y="3018148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850" tIns="63850" rIns="63850" bIns="63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0" y="3772506"/>
              <a:ext cx="6513603" cy="603486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82554" y="3908290"/>
              <a:ext cx="331917" cy="33191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697026" y="3772506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7"/>
            <p:cNvSpPr txBox="1"/>
            <p:nvPr/>
          </p:nvSpPr>
          <p:spPr>
            <a:xfrm>
              <a:off x="697026" y="3772506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850" tIns="63850" rIns="63850" bIns="63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Lesson</a:t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0" y="4526863"/>
              <a:ext cx="6513603" cy="603486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82554" y="4662648"/>
              <a:ext cx="331917" cy="33191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697026" y="4526863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 txBox="1"/>
            <p:nvPr/>
          </p:nvSpPr>
          <p:spPr>
            <a:xfrm>
              <a:off x="697026" y="4526863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850" tIns="63850" rIns="63850" bIns="63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Registrar</a:t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0" y="5281221"/>
              <a:ext cx="6513603" cy="603486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182554" y="5417005"/>
              <a:ext cx="331917" cy="331917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697026" y="5281221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 txBox="1"/>
            <p:nvPr/>
          </p:nvSpPr>
          <p:spPr>
            <a:xfrm>
              <a:off x="697026" y="5281221"/>
              <a:ext cx="5816577" cy="603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850" tIns="63850" rIns="63850" bIns="63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</a:t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8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UML</a:t>
            </a:r>
            <a:endParaRPr/>
          </a:p>
        </p:txBody>
      </p:sp>
      <p:pic>
        <p:nvPicPr>
          <p:cNvPr id="596" name="Google Shape;596;p38" descr="A close up of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3700" y="1484308"/>
            <a:ext cx="8764599" cy="5280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422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2043" y="0"/>
            <a:ext cx="685799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477980" y="1122363"/>
            <a:ext cx="5381644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Geliştirilen Yazılımın Ön İzlemesi</a:t>
            </a:r>
            <a:endParaRPr sz="4800"/>
          </a:p>
        </p:txBody>
      </p:sp>
      <p:sp>
        <p:nvSpPr>
          <p:cNvPr id="138" name="Google Shape;138;p4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9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9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Diagram</a:t>
            </a:r>
            <a:endParaRPr/>
          </a:p>
        </p:txBody>
      </p:sp>
      <p:pic>
        <p:nvPicPr>
          <p:cNvPr id="603" name="Google Shape;6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0592" y="1534550"/>
            <a:ext cx="9815638" cy="517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8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Activity Diagram</a:t>
            </a:r>
            <a:endParaRPr dirty="0"/>
          </a:p>
        </p:txBody>
      </p:sp>
      <p:pic>
        <p:nvPicPr>
          <p:cNvPr id="596" name="Google Shape;596;p38"/>
          <p:cNvPicPr preferRelativeResize="0"/>
          <p:nvPr/>
        </p:nvPicPr>
        <p:blipFill>
          <a:blip r:embed="rId3"/>
          <a:srcRect/>
          <a:stretch/>
        </p:blipFill>
        <p:spPr>
          <a:xfrm>
            <a:off x="2291223" y="1484308"/>
            <a:ext cx="7609553" cy="528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9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9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 Sequence Diagram</a:t>
            </a:r>
            <a:endParaRPr dirty="0"/>
          </a:p>
        </p:txBody>
      </p:sp>
      <p:pic>
        <p:nvPicPr>
          <p:cNvPr id="603" name="Google Shape;603;p39"/>
          <p:cNvPicPr preferRelativeResize="0"/>
          <p:nvPr/>
        </p:nvPicPr>
        <p:blipFill>
          <a:blip r:embed="rId3"/>
          <a:srcRect/>
          <a:stretch/>
        </p:blipFill>
        <p:spPr>
          <a:xfrm>
            <a:off x="2521611" y="1534550"/>
            <a:ext cx="7543218" cy="5177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734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2043" y="0"/>
            <a:ext cx="685799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1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1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Fiziksel Veritabanı Tasarımı</a:t>
            </a:r>
            <a:endParaRPr sz="4800"/>
          </a:p>
        </p:txBody>
      </p:sp>
      <p:sp>
        <p:nvSpPr>
          <p:cNvPr id="620" name="Google Shape;620;p41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1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/>
          <p:nvPr/>
        </p:nvSpPr>
        <p:spPr>
          <a:xfrm>
            <a:off x="484096" y="470925"/>
            <a:ext cx="4381009" cy="5892104"/>
          </a:xfrm>
          <a:custGeom>
            <a:avLst/>
            <a:gdLst/>
            <a:ahLst/>
            <a:cxnLst/>
            <a:rect l="l" t="t" r="r" b="b"/>
            <a:pathLst>
              <a:path w="4381009" h="5892104" extrusionOk="0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2"/>
          <p:cNvSpPr txBox="1"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Neden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pgSQL ve Amazon RDS?</a:t>
            </a:r>
            <a:endParaRPr/>
          </a:p>
        </p:txBody>
      </p:sp>
      <p:grpSp>
        <p:nvGrpSpPr>
          <p:cNvPr id="628" name="Google Shape;628;p42"/>
          <p:cNvGrpSpPr/>
          <p:nvPr/>
        </p:nvGrpSpPr>
        <p:grpSpPr>
          <a:xfrm>
            <a:off x="5303663" y="2080011"/>
            <a:ext cx="6294876" cy="2667251"/>
            <a:chOff x="109363" y="1609087"/>
            <a:chExt cx="6294876" cy="2667251"/>
          </a:xfrm>
        </p:grpSpPr>
        <p:sp>
          <p:nvSpPr>
            <p:cNvPr id="629" name="Google Shape;629;p42"/>
            <p:cNvSpPr/>
            <p:nvPr/>
          </p:nvSpPr>
          <p:spPr>
            <a:xfrm>
              <a:off x="109363" y="1609087"/>
              <a:ext cx="833364" cy="83336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284370" y="1784094"/>
              <a:ext cx="483351" cy="48335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1121306" y="1609087"/>
              <a:ext cx="1964358" cy="833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 txBox="1"/>
            <p:nvPr/>
          </p:nvSpPr>
          <p:spPr>
            <a:xfrm>
              <a:off x="1121306" y="1609087"/>
              <a:ext cx="1964358" cy="833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Server side ağırlıklı eylemler için uygun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3427939" y="1609087"/>
              <a:ext cx="833364" cy="83336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3602945" y="1784094"/>
              <a:ext cx="483351" cy="48335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t="-1998" b="-1999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4439881" y="1609087"/>
              <a:ext cx="1964358" cy="833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2"/>
            <p:cNvSpPr txBox="1"/>
            <p:nvPr/>
          </p:nvSpPr>
          <p:spPr>
            <a:xfrm>
              <a:off x="4439881" y="1609087"/>
              <a:ext cx="1964358" cy="833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Basit API Arayüzü ve JDBC bağlantısı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109363" y="3442974"/>
              <a:ext cx="833364" cy="83336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278033" y="3618236"/>
              <a:ext cx="496024" cy="48283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t="-999" b="-999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1121306" y="3442974"/>
              <a:ext cx="1964358" cy="833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2"/>
            <p:cNvSpPr txBox="1"/>
            <p:nvPr/>
          </p:nvSpPr>
          <p:spPr>
            <a:xfrm>
              <a:off x="1121306" y="3442974"/>
              <a:ext cx="1964358" cy="833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Amazon Web Services Tarafından RDS  hizmeti sunuluyor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3427939" y="3442974"/>
              <a:ext cx="833364" cy="833364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3602945" y="3617980"/>
              <a:ext cx="483351" cy="48335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4439881" y="3442974"/>
              <a:ext cx="1964358" cy="833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 txBox="1"/>
            <p:nvPr/>
          </p:nvSpPr>
          <p:spPr>
            <a:xfrm>
              <a:off x="4439881" y="3442974"/>
              <a:ext cx="1964358" cy="8333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Kaliteli servis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43"/>
          <p:cNvSpPr txBox="1"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Veritabanı</a:t>
            </a:r>
            <a:endParaRPr/>
          </a:p>
        </p:txBody>
      </p:sp>
      <p:grpSp>
        <p:nvGrpSpPr>
          <p:cNvPr id="651" name="Google Shape;651;p43"/>
          <p:cNvGrpSpPr/>
          <p:nvPr/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652" name="Google Shape;652;p43"/>
            <p:cNvSpPr/>
            <p:nvPr/>
          </p:nvSpPr>
          <p:spPr>
            <a:xfrm>
              <a:off x="8183879" y="1348782"/>
              <a:ext cx="935037" cy="824315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8983979" y="1000124"/>
              <a:ext cx="762167" cy="671915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43"/>
          <p:cNvGrpSpPr/>
          <p:nvPr/>
        </p:nvGrpSpPr>
        <p:grpSpPr>
          <a:xfrm>
            <a:off x="630864" y="2986707"/>
            <a:ext cx="10905468" cy="1842715"/>
            <a:chOff x="1010" y="1126103"/>
            <a:chExt cx="10905468" cy="1842715"/>
          </a:xfrm>
        </p:grpSpPr>
        <p:sp>
          <p:nvSpPr>
            <p:cNvPr id="655" name="Google Shape;655;p43"/>
            <p:cNvSpPr/>
            <p:nvPr/>
          </p:nvSpPr>
          <p:spPr>
            <a:xfrm>
              <a:off x="516541" y="1126103"/>
              <a:ext cx="555187" cy="55518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1010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 txBox="1"/>
            <p:nvPr/>
          </p:nvSpPr>
          <p:spPr>
            <a:xfrm>
              <a:off x="1010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Person</a:t>
              </a: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1010" y="2035319"/>
              <a:ext cx="1586249" cy="9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 txBox="1"/>
            <p:nvPr/>
          </p:nvSpPr>
          <p:spPr>
            <a:xfrm>
              <a:off x="1010" y="2035319"/>
              <a:ext cx="1586249" cy="9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Instructor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Student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Registrar</a:t>
              </a: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2380385" y="1126103"/>
              <a:ext cx="555187" cy="5551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1864854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 txBox="1"/>
            <p:nvPr/>
          </p:nvSpPr>
          <p:spPr>
            <a:xfrm>
              <a:off x="1864854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1864854" y="2035319"/>
              <a:ext cx="1586249" cy="9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244229" y="1126103"/>
              <a:ext cx="555187" cy="55518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3728698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 txBox="1"/>
            <p:nvPr/>
          </p:nvSpPr>
          <p:spPr>
            <a:xfrm>
              <a:off x="3728698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Classroom</a:t>
              </a: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3728698" y="2035319"/>
              <a:ext cx="1586249" cy="9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6108073" y="1126103"/>
              <a:ext cx="555187" cy="55518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92541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 txBox="1"/>
            <p:nvPr/>
          </p:nvSpPr>
          <p:spPr>
            <a:xfrm>
              <a:off x="5592541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Course</a:t>
              </a: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592541" y="2035319"/>
              <a:ext cx="1586249" cy="9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7971916" y="1126103"/>
              <a:ext cx="555187" cy="55518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7456385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 txBox="1"/>
            <p:nvPr/>
          </p:nvSpPr>
          <p:spPr>
            <a:xfrm>
              <a:off x="7456385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Lesson</a:t>
              </a: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7456385" y="2035319"/>
              <a:ext cx="1586249" cy="9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9835760" y="1126103"/>
              <a:ext cx="555187" cy="55518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9320229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 txBox="1"/>
            <p:nvPr/>
          </p:nvSpPr>
          <p:spPr>
            <a:xfrm>
              <a:off x="9320229" y="1760528"/>
              <a:ext cx="1586249" cy="237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n-US" sz="15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Sale</a:t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9320229" y="2035319"/>
              <a:ext cx="1586249" cy="9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 txBox="1"/>
            <p:nvPr/>
          </p:nvSpPr>
          <p:spPr>
            <a:xfrm>
              <a:off x="9320229" y="2035319"/>
              <a:ext cx="1586249" cy="933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Invoice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Payment</a:t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4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4"/>
          <p:cNvSpPr>
            <a:spLocks noGrp="1"/>
          </p:cNvSpPr>
          <p:nvPr>
            <p:ph type="title"/>
          </p:nvPr>
        </p:nvSpPr>
        <p:spPr>
          <a:xfrm>
            <a:off x="286619" y="389373"/>
            <a:ext cx="2428446" cy="1917729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>
                <a:solidFill>
                  <a:srgbClr val="FFFFFF"/>
                </a:solidFill>
              </a:rPr>
              <a:t>Veritabanı ER Diyagram</a:t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687" name="Google Shape;68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9934" y="126354"/>
            <a:ext cx="7976761" cy="660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2043" y="0"/>
            <a:ext cx="685799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5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/>
              <a:t>Müşteri Analizi</a:t>
            </a:r>
            <a:endParaRPr sz="4800"/>
          </a:p>
        </p:txBody>
      </p:sp>
      <p:sp>
        <p:nvSpPr>
          <p:cNvPr id="696" name="Google Shape;696;p4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Başarıyla Tamamlanan Özellikler</a:t>
            </a:r>
            <a:endParaRPr/>
          </a:p>
        </p:txBody>
      </p:sp>
      <p:grpSp>
        <p:nvGrpSpPr>
          <p:cNvPr id="703" name="Google Shape;703;p46"/>
          <p:cNvGrpSpPr/>
          <p:nvPr/>
        </p:nvGrpSpPr>
        <p:grpSpPr>
          <a:xfrm>
            <a:off x="913968" y="2407571"/>
            <a:ext cx="10364063" cy="3195001"/>
            <a:chOff x="75768" y="578771"/>
            <a:chExt cx="10364063" cy="3195001"/>
          </a:xfrm>
        </p:grpSpPr>
        <p:sp>
          <p:nvSpPr>
            <p:cNvPr id="704" name="Google Shape;704;p46"/>
            <p:cNvSpPr/>
            <p:nvPr/>
          </p:nvSpPr>
          <p:spPr>
            <a:xfrm>
              <a:off x="679050" y="578771"/>
              <a:ext cx="1887187" cy="188718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6"/>
            <p:cNvSpPr/>
            <p:nvPr/>
          </p:nvSpPr>
          <p:spPr>
            <a:xfrm>
              <a:off x="1081237" y="980959"/>
              <a:ext cx="1082812" cy="10828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6"/>
            <p:cNvSpPr/>
            <p:nvPr/>
          </p:nvSpPr>
          <p:spPr>
            <a:xfrm>
              <a:off x="75768" y="3053772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6"/>
            <p:cNvSpPr txBox="1"/>
            <p:nvPr/>
          </p:nvSpPr>
          <p:spPr>
            <a:xfrm>
              <a:off x="75768" y="3053772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İSTENEN TÜM ÖZELLIKLER</a:t>
              </a:r>
              <a:endParaRPr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4314206" y="578771"/>
              <a:ext cx="1887187" cy="188718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4716393" y="980959"/>
              <a:ext cx="1082812" cy="10828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3710925" y="3053772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6"/>
            <p:cNvSpPr txBox="1"/>
            <p:nvPr/>
          </p:nvSpPr>
          <p:spPr>
            <a:xfrm>
              <a:off x="3710925" y="3053772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KULLANIMI KOLAY</a:t>
              </a: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7949362" y="578771"/>
              <a:ext cx="1887187" cy="188718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8351550" y="980959"/>
              <a:ext cx="1082812" cy="10828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7346081" y="3053772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6"/>
            <p:cNvSpPr txBox="1"/>
            <p:nvPr/>
          </p:nvSpPr>
          <p:spPr>
            <a:xfrm>
              <a:off x="7346081" y="3053772"/>
              <a:ext cx="30937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GÖRSEL ARAYÜZ</a:t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7"/>
          <p:cNvSpPr txBox="1"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 err="1"/>
              <a:t>Başarısız</a:t>
            </a:r>
            <a:r>
              <a:rPr lang="en-US" dirty="0"/>
              <a:t> Olan </a:t>
            </a:r>
            <a:r>
              <a:rPr lang="en-US" dirty="0" err="1"/>
              <a:t>Özellikler</a:t>
            </a:r>
            <a:endParaRPr dirty="0"/>
          </a:p>
        </p:txBody>
      </p:sp>
      <p:sp>
        <p:nvSpPr>
          <p:cNvPr id="721" name="Google Shape;721;p47"/>
          <p:cNvSpPr/>
          <p:nvPr/>
        </p:nvSpPr>
        <p:spPr>
          <a:xfrm>
            <a:off x="1" y="1"/>
            <a:ext cx="4133221" cy="3548529"/>
          </a:xfrm>
          <a:custGeom>
            <a:avLst/>
            <a:gdLst/>
            <a:ahLst/>
            <a:cxnLst/>
            <a:rect l="l" t="t" r="r" b="b"/>
            <a:pathLst>
              <a:path w="4133221" h="3548529" extrusionOk="0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47"/>
          <p:cNvSpPr/>
          <p:nvPr/>
        </p:nvSpPr>
        <p:spPr>
          <a:xfrm>
            <a:off x="0" y="3842188"/>
            <a:ext cx="3321156" cy="3015812"/>
          </a:xfrm>
          <a:custGeom>
            <a:avLst/>
            <a:gdLst/>
            <a:ahLst/>
            <a:cxnLst/>
            <a:rect l="l" t="t" r="r" b="b"/>
            <a:pathLst>
              <a:path w="3321156" h="3015812" extrusionOk="0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7"/>
          <p:cNvSpPr/>
          <p:nvPr/>
        </p:nvSpPr>
        <p:spPr>
          <a:xfrm>
            <a:off x="0" y="4007251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 extrusionOk="0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7"/>
          <p:cNvSpPr/>
          <p:nvPr/>
        </p:nvSpPr>
        <p:spPr>
          <a:xfrm>
            <a:off x="3436095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47"/>
          <p:cNvSpPr/>
          <p:nvPr/>
        </p:nvSpPr>
        <p:spPr>
          <a:xfrm>
            <a:off x="3601748" y="2662321"/>
            <a:ext cx="2788920" cy="27889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47"/>
          <p:cNvSpPr/>
          <p:nvPr/>
        </p:nvSpPr>
        <p:spPr>
          <a:xfrm>
            <a:off x="0" y="0"/>
            <a:ext cx="3967973" cy="3383280"/>
          </a:xfrm>
          <a:custGeom>
            <a:avLst/>
            <a:gdLst/>
            <a:ahLst/>
            <a:cxnLst/>
            <a:rect l="l" t="t" r="r" b="b"/>
            <a:pathLst>
              <a:path w="3967973" h="3383280" extrusionOk="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7" name="Google Shape;727;p47"/>
          <p:cNvPicPr preferRelativeResize="0"/>
          <p:nvPr/>
        </p:nvPicPr>
        <p:blipFill rotWithShape="1">
          <a:blip r:embed="rId3">
            <a:alphaModFix/>
          </a:blip>
          <a:srcRect t="4025" r="2" b="9556"/>
          <a:stretch/>
        </p:blipFill>
        <p:spPr>
          <a:xfrm>
            <a:off x="508113" y="276649"/>
            <a:ext cx="2591167" cy="223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7" descr="iPod içeren bir resim&#10;&#10;Açıklama otomatik olarak oluşturuldu"/>
          <p:cNvPicPr preferRelativeResize="0"/>
          <p:nvPr/>
        </p:nvPicPr>
        <p:blipFill rotWithShape="1">
          <a:blip r:embed="rId4">
            <a:alphaModFix/>
          </a:blip>
          <a:srcRect t="3405" r="5" b="11830"/>
          <a:stretch/>
        </p:blipFill>
        <p:spPr>
          <a:xfrm>
            <a:off x="287239" y="4658549"/>
            <a:ext cx="2267280" cy="192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7" descr="nesne içeren bir resim&#10;&#10;Açıklama otomatik olarak oluşturuldu"/>
          <p:cNvPicPr preferRelativeResize="0"/>
          <p:nvPr/>
        </p:nvPicPr>
        <p:blipFill rotWithShape="1">
          <a:blip r:embed="rId5">
            <a:alphaModFix/>
          </a:blip>
          <a:srcRect r="-4" b="-4"/>
          <a:stretch/>
        </p:blipFill>
        <p:spPr>
          <a:xfrm>
            <a:off x="4060390" y="3133476"/>
            <a:ext cx="1858273" cy="1858273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7"/>
          <p:cNvSpPr txBox="1">
            <a:spLocks noGrp="1"/>
          </p:cNvSpPr>
          <p:nvPr>
            <p:ph type="body" idx="1"/>
          </p:nvPr>
        </p:nvSpPr>
        <p:spPr>
          <a:xfrm>
            <a:off x="7822612" y="3227468"/>
            <a:ext cx="2890049" cy="40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 dirty="0" err="1"/>
              <a:t>Optimizasyon</a:t>
            </a:r>
            <a:r>
              <a:rPr lang="en-US" sz="1800" dirty="0"/>
              <a:t> </a:t>
            </a:r>
            <a:r>
              <a:rPr lang="en-US" sz="1800" dirty="0" err="1"/>
              <a:t>Problemleri</a:t>
            </a:r>
            <a:endParaRPr sz="1800" dirty="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dirty="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dirty="0"/>
          </a:p>
        </p:txBody>
      </p:sp>
      <p:sp>
        <p:nvSpPr>
          <p:cNvPr id="731" name="Google Shape;731;p47"/>
          <p:cNvSpPr txBox="1"/>
          <p:nvPr/>
        </p:nvSpPr>
        <p:spPr>
          <a:xfrm>
            <a:off x="7317641" y="4035169"/>
            <a:ext cx="3586366" cy="778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Sadece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Android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platformunda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çalışıyor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63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5"/>
          <p:cNvCxnSpPr/>
          <p:nvPr/>
        </p:nvCxnSpPr>
        <p:spPr>
          <a:xfrm>
            <a:off x="3129276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5" name="Google Shape;145;p5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783" y="307731"/>
            <a:ext cx="2498522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Giriş Ekranı</a:t>
            </a:r>
            <a:endParaRPr sz="5400">
              <a:solidFill>
                <a:srgbClr val="FFFFFF"/>
              </a:solidFill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516" y="307731"/>
            <a:ext cx="2498522" cy="399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9217" y="307731"/>
            <a:ext cx="2488528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5"/>
          <p:cNvCxnSpPr/>
          <p:nvPr/>
        </p:nvCxnSpPr>
        <p:spPr>
          <a:xfrm>
            <a:off x="6097686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5"/>
          <p:cNvCxnSpPr/>
          <p:nvPr/>
        </p:nvCxnSpPr>
        <p:spPr>
          <a:xfrm>
            <a:off x="9066096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2" name="Google Shape;152;p5" descr="A screenshot of a cell pho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0194" y="330045"/>
            <a:ext cx="2498522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5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48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8" name="Google Shape;738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10467" y="643467"/>
            <a:ext cx="5571066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6"/>
          <p:cNvCxnSpPr/>
          <p:nvPr/>
        </p:nvCxnSpPr>
        <p:spPr>
          <a:xfrm>
            <a:off x="3129276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6780" y="307731"/>
            <a:ext cx="2488528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Admin Arayüzü</a:t>
            </a:r>
            <a:endParaRPr/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516" y="307731"/>
            <a:ext cx="2498522" cy="399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9211" y="307731"/>
            <a:ext cx="2468540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6"/>
          <p:cNvCxnSpPr/>
          <p:nvPr/>
        </p:nvCxnSpPr>
        <p:spPr>
          <a:xfrm>
            <a:off x="6097686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5" name="Google Shape;165;p6"/>
          <p:cNvCxnSpPr/>
          <p:nvPr/>
        </p:nvCxnSpPr>
        <p:spPr>
          <a:xfrm>
            <a:off x="9066096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6" name="Google Shape;16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0194" y="330045"/>
            <a:ext cx="2498522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6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7"/>
          <p:cNvCxnSpPr/>
          <p:nvPr/>
        </p:nvCxnSpPr>
        <p:spPr>
          <a:xfrm>
            <a:off x="4065689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" name="Google Shape;173;p7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Öğretmen Arayüzü</a:t>
            </a:r>
            <a:endParaRPr/>
          </a:p>
        </p:txBody>
      </p:sp>
      <p:pic>
        <p:nvPicPr>
          <p:cNvPr id="175" name="Google Shape;175;p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583" y="307731"/>
            <a:ext cx="2498522" cy="399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 descr="A picture containing white, sitting, black, orang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8132" y="307731"/>
            <a:ext cx="2508517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7"/>
          <p:cNvCxnSpPr/>
          <p:nvPr/>
        </p:nvCxnSpPr>
        <p:spPr>
          <a:xfrm>
            <a:off x="8153400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8" name="Google Shape;178;p7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12422" y="330045"/>
            <a:ext cx="2498522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7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8"/>
          <p:cNvCxnSpPr/>
          <p:nvPr/>
        </p:nvCxnSpPr>
        <p:spPr>
          <a:xfrm>
            <a:off x="4065689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8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Öğrenci Arayüzü</a:t>
            </a:r>
            <a:endParaRPr/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580" y="307731"/>
            <a:ext cx="2488528" cy="399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3130" y="307731"/>
            <a:ext cx="2498522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8"/>
          <p:cNvCxnSpPr/>
          <p:nvPr/>
        </p:nvCxnSpPr>
        <p:spPr>
          <a:xfrm>
            <a:off x="8153400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17419" y="330045"/>
            <a:ext cx="2488528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8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9"/>
          <p:cNvCxnSpPr/>
          <p:nvPr/>
        </p:nvCxnSpPr>
        <p:spPr>
          <a:xfrm>
            <a:off x="3129276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7" name="Google Shape;19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783" y="307731"/>
            <a:ext cx="2498522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 txBox="1"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Kayıt Elemanı Arayüzü</a:t>
            </a:r>
            <a:endParaRPr/>
          </a:p>
        </p:txBody>
      </p:sp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 l="4398" t="4999" r="4392" b="1983"/>
          <a:stretch/>
        </p:blipFill>
        <p:spPr>
          <a:xfrm>
            <a:off x="410098" y="307731"/>
            <a:ext cx="2479357" cy="399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69217" y="307731"/>
            <a:ext cx="2488528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9"/>
          <p:cNvCxnSpPr/>
          <p:nvPr/>
        </p:nvCxnSpPr>
        <p:spPr>
          <a:xfrm>
            <a:off x="6097686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9"/>
          <p:cNvCxnSpPr/>
          <p:nvPr/>
        </p:nvCxnSpPr>
        <p:spPr>
          <a:xfrm>
            <a:off x="9066096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4" name="Google Shape;20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00194" y="330045"/>
            <a:ext cx="2498522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9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w="222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</Words>
  <Application>Microsoft Office PowerPoint</Application>
  <PresentationFormat>Widescreen</PresentationFormat>
  <Paragraphs>385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Calibri</vt:lpstr>
      <vt:lpstr>Arial</vt:lpstr>
      <vt:lpstr>Lato Light</vt:lpstr>
      <vt:lpstr>Times New Roman</vt:lpstr>
      <vt:lpstr>Twentieth Century</vt:lpstr>
      <vt:lpstr>Open Sans Light</vt:lpstr>
      <vt:lpstr>Lato Black</vt:lpstr>
      <vt:lpstr>Lato</vt:lpstr>
      <vt:lpstr>Office Teması</vt:lpstr>
      <vt:lpstr>Office Teması</vt:lpstr>
      <vt:lpstr>Stardust Language Course</vt:lpstr>
      <vt:lpstr>Geliştirici Takım ve Roller</vt:lpstr>
      <vt:lpstr>Stardust Language Course Information System​</vt:lpstr>
      <vt:lpstr>Geliştirilen Yazılımın Ön İzlemesi</vt:lpstr>
      <vt:lpstr>Giriş Ekranı</vt:lpstr>
      <vt:lpstr>Admin Arayüzü</vt:lpstr>
      <vt:lpstr>Öğretmen Arayüzü</vt:lpstr>
      <vt:lpstr>Öğrenci Arayüzü</vt:lpstr>
      <vt:lpstr>Kayıt Elemanı Arayüzü</vt:lpstr>
      <vt:lpstr>Yazılımın  Gereksinimleri</vt:lpstr>
      <vt:lpstr>Neden Mobil Kayıt Sistemi ?</vt:lpstr>
      <vt:lpstr>Müşteri Fonksiyonel Olmayan İstekleri</vt:lpstr>
      <vt:lpstr>Sistem Özelliklerinin Belirlenmesi</vt:lpstr>
      <vt:lpstr>PowerPoint Presentation</vt:lpstr>
      <vt:lpstr>PowerPoint Presentation</vt:lpstr>
      <vt:lpstr>PowerPoint Presentation</vt:lpstr>
      <vt:lpstr>Fizibilite Analizi</vt:lpstr>
      <vt:lpstr>Ekonomik Fizibilite</vt:lpstr>
      <vt:lpstr>Risk Analizi</vt:lpstr>
      <vt:lpstr>Zaman Fizibilitesi</vt:lpstr>
      <vt:lpstr>PowerPoint Presentation</vt:lpstr>
      <vt:lpstr>Teknik Fizibilite</vt:lpstr>
      <vt:lpstr>Android mi IOS mu ?</vt:lpstr>
      <vt:lpstr>Kullanım Seneryoları ve Belgeler</vt:lpstr>
      <vt:lpstr>PowerPoint Presentation</vt:lpstr>
      <vt:lpstr>PowerPoint Presentation</vt:lpstr>
      <vt:lpstr>Şube Ekle</vt:lpstr>
      <vt:lpstr>Ders Ekle</vt:lpstr>
      <vt:lpstr>Profili Güncelle</vt:lpstr>
      <vt:lpstr>Öğreniciyi Şubeye Kaydet</vt:lpstr>
      <vt:lpstr>Şubeleri görüntüle</vt:lpstr>
      <vt:lpstr>Kurs Ücretini Öde</vt:lpstr>
      <vt:lpstr>Ders Programını Görüntüle</vt:lpstr>
      <vt:lpstr>Yazılım Mimari Tasarımı</vt:lpstr>
      <vt:lpstr>MVVM</vt:lpstr>
      <vt:lpstr>Basic View UML Classes</vt:lpstr>
      <vt:lpstr>View-Model UML Classes</vt:lpstr>
      <vt:lpstr>Model UML Classes</vt:lpstr>
      <vt:lpstr>Model UML</vt:lpstr>
      <vt:lpstr>State Diagram</vt:lpstr>
      <vt:lpstr>Activity Diagram</vt:lpstr>
      <vt:lpstr>Student Sequence Diagram</vt:lpstr>
      <vt:lpstr>Fiziksel Veritabanı Tasarımı</vt:lpstr>
      <vt:lpstr>Neden  pgSQL ve Amazon RDS?</vt:lpstr>
      <vt:lpstr>Veritabanı</vt:lpstr>
      <vt:lpstr>Veritabanı ER Diyagram</vt:lpstr>
      <vt:lpstr>Müşteri Analizi</vt:lpstr>
      <vt:lpstr>Başarıyla Tamamlanan Özellikler</vt:lpstr>
      <vt:lpstr>Başarısız Olan Özellikler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Stardust Language Course</dc:title>
  <dc:creator>Mustafa Katipoğlu</dc:creator>
  <cp:lastModifiedBy>Mustafa Katipoğlu</cp:lastModifiedBy>
  <cp:revision>2</cp:revision>
  <dcterms:created xsi:type="dcterms:W3CDTF">2020-05-04T22:35:20Z</dcterms:created>
  <dcterms:modified xsi:type="dcterms:W3CDTF">2020-05-06T01:18:29Z</dcterms:modified>
</cp:coreProperties>
</file>